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289" r:id="rId3"/>
    <p:sldId id="383" r:id="rId4"/>
    <p:sldId id="384" r:id="rId5"/>
    <p:sldId id="427" r:id="rId6"/>
    <p:sldId id="422" r:id="rId7"/>
    <p:sldId id="464" r:id="rId8"/>
    <p:sldId id="465" r:id="rId9"/>
    <p:sldId id="334" r:id="rId10"/>
    <p:sldId id="290" r:id="rId11"/>
    <p:sldId id="270" r:id="rId12"/>
    <p:sldId id="272" r:id="rId13"/>
    <p:sldId id="314" r:id="rId14"/>
    <p:sldId id="268" r:id="rId15"/>
    <p:sldId id="362" r:id="rId16"/>
    <p:sldId id="453" r:id="rId17"/>
    <p:sldId id="454" r:id="rId18"/>
    <p:sldId id="455" r:id="rId19"/>
    <p:sldId id="456" r:id="rId20"/>
    <p:sldId id="457" r:id="rId21"/>
    <p:sldId id="468" r:id="rId22"/>
    <p:sldId id="469" r:id="rId23"/>
    <p:sldId id="470" r:id="rId24"/>
    <p:sldId id="471" r:id="rId25"/>
    <p:sldId id="472" r:id="rId26"/>
    <p:sldId id="473" r:id="rId27"/>
    <p:sldId id="484" r:id="rId28"/>
    <p:sldId id="474" r:id="rId29"/>
    <p:sldId id="475" r:id="rId30"/>
    <p:sldId id="476" r:id="rId31"/>
    <p:sldId id="313" r:id="rId32"/>
    <p:sldId id="374" r:id="rId33"/>
    <p:sldId id="376" r:id="rId34"/>
    <p:sldId id="466" r:id="rId35"/>
    <p:sldId id="467" r:id="rId36"/>
    <p:sldId id="364" r:id="rId37"/>
    <p:sldId id="329" r:id="rId38"/>
    <p:sldId id="330" r:id="rId39"/>
    <p:sldId id="291" r:id="rId40"/>
    <p:sldId id="317" r:id="rId41"/>
    <p:sldId id="323" r:id="rId42"/>
    <p:sldId id="284" r:id="rId43"/>
    <p:sldId id="28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26"/>
    <a:srgbClr val="EE895C"/>
    <a:srgbClr val="E4B080"/>
    <a:srgbClr val="A11B11"/>
    <a:srgbClr val="F0806A"/>
    <a:srgbClr val="D3AADE"/>
    <a:srgbClr val="FC4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4" autoAdjust="0"/>
    <p:restoredTop sz="87232" autoAdjust="0"/>
  </p:normalViewPr>
  <p:slideViewPr>
    <p:cSldViewPr snapToGrid="0">
      <p:cViewPr varScale="1">
        <p:scale>
          <a:sx n="46" d="100"/>
          <a:sy n="46" d="100"/>
        </p:scale>
        <p:origin x="730" y="41"/>
      </p:cViewPr>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60694463044008E-2"/>
          <c:y val="4.314310885366289E-2"/>
          <c:w val="0.76205578566737986"/>
          <c:h val="0.87919505987991664"/>
        </c:manualLayout>
      </c:layout>
      <c:barChart>
        <c:barDir val="col"/>
        <c:grouping val="stacked"/>
        <c:varyColors val="0"/>
        <c:ser>
          <c:idx val="0"/>
          <c:order val="0"/>
          <c:tx>
            <c:strRef>
              <c:f>'[Figure 1 spreadsheet_incl. env. infec.xlsx]Sites_by_expo'!$A$2</c:f>
              <c:strCache>
                <c:ptCount val="1"/>
                <c:pt idx="0">
                  <c:v>HBV</c:v>
                </c:pt>
              </c:strCache>
            </c:strRef>
          </c:tx>
          <c:spPr>
            <a:solidFill>
              <a:srgbClr val="00B0F0"/>
            </a:solidFill>
          </c:spPr>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infec.xlsx]Sites_by_expo'!$B$2:$J$2</c:f>
              <c:numCache>
                <c:formatCode>General</c:formatCode>
                <c:ptCount val="9"/>
                <c:pt idx="0">
                  <c:v>0</c:v>
                </c:pt>
                <c:pt idx="1">
                  <c:v>0</c:v>
                </c:pt>
                <c:pt idx="2">
                  <c:v>0</c:v>
                </c:pt>
                <c:pt idx="3">
                  <c:v>0</c:v>
                </c:pt>
                <c:pt idx="4">
                  <c:v>6.405015104964322E-2</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0-D505-BE4F-8683-759ABE62DCC9}"/>
            </c:ext>
          </c:extLst>
        </c:ser>
        <c:ser>
          <c:idx val="1"/>
          <c:order val="1"/>
          <c:tx>
            <c:strRef>
              <c:f>'[Figure 1 spreadsheet_incl. env. infec.xlsx]Sites_by_expo'!$A$3</c:f>
              <c:strCache>
                <c:ptCount val="1"/>
                <c:pt idx="0">
                  <c:v>HCV</c:v>
                </c:pt>
              </c:strCache>
            </c:strRef>
          </c:tx>
          <c:spPr>
            <a:solidFill>
              <a:schemeClr val="accent2">
                <a:lumMod val="40000"/>
                <a:lumOff val="60000"/>
              </a:schemeClr>
            </a:solidFill>
          </c:spPr>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infec.xlsx]Sites_by_expo'!$B$3:$J$3</c:f>
              <c:numCache>
                <c:formatCode>General</c:formatCode>
                <c:ptCount val="9"/>
                <c:pt idx="0">
                  <c:v>0</c:v>
                </c:pt>
                <c:pt idx="1">
                  <c:v>0</c:v>
                </c:pt>
                <c:pt idx="2">
                  <c:v>0</c:v>
                </c:pt>
                <c:pt idx="3">
                  <c:v>0</c:v>
                </c:pt>
                <c:pt idx="4">
                  <c:v>8.0238650765487113E-2</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1-D505-BE4F-8683-759ABE62DCC9}"/>
            </c:ext>
          </c:extLst>
        </c:ser>
        <c:ser>
          <c:idx val="2"/>
          <c:order val="2"/>
          <c:tx>
            <c:strRef>
              <c:f>'[Figure 1 spreadsheet_incl. env. infec.xlsx]Sites_by_expo'!$A$4</c:f>
              <c:strCache>
                <c:ptCount val="1"/>
                <c:pt idx="0">
                  <c:v>H. pylori</c:v>
                </c:pt>
              </c:strCache>
            </c:strRef>
          </c:tx>
          <c:spPr>
            <a:solidFill>
              <a:schemeClr val="accent1">
                <a:lumMod val="75000"/>
              </a:schemeClr>
            </a:solidFill>
          </c:spPr>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infec.xlsx]Sites_by_expo'!$B$4:$J$4</c:f>
              <c:numCache>
                <c:formatCode>General</c:formatCode>
                <c:ptCount val="9"/>
                <c:pt idx="0">
                  <c:v>0</c:v>
                </c:pt>
                <c:pt idx="1">
                  <c:v>0.38970830989142891</c:v>
                </c:pt>
                <c:pt idx="2">
                  <c:v>0</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2-D505-BE4F-8683-759ABE62DCC9}"/>
            </c:ext>
          </c:extLst>
        </c:ser>
        <c:ser>
          <c:idx val="3"/>
          <c:order val="3"/>
          <c:tx>
            <c:strRef>
              <c:f>'[Figure 1 spreadsheet_incl. env. infec.xlsx]Sites_by_expo'!$A$5</c:f>
              <c:strCache>
                <c:ptCount val="1"/>
                <c:pt idx="0">
                  <c:v>HPV</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infec.xlsx]Sites_by_expo'!$B$5:$J$5</c:f>
              <c:numCache>
                <c:formatCode>General</c:formatCode>
                <c:ptCount val="9"/>
                <c:pt idx="0">
                  <c:v>0</c:v>
                </c:pt>
                <c:pt idx="1">
                  <c:v>0</c:v>
                </c:pt>
                <c:pt idx="2">
                  <c:v>0.17376462237394336</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3-D505-BE4F-8683-759ABE62DCC9}"/>
            </c:ext>
          </c:extLst>
        </c:ser>
        <c:ser>
          <c:idx val="4"/>
          <c:order val="4"/>
          <c:tx>
            <c:strRef>
              <c:f>'[Figure 1 spreadsheet_incl. env. infec.xlsx]Sites_by_expo'!$A$6</c:f>
              <c:strCache>
                <c:ptCount val="1"/>
                <c:pt idx="0">
                  <c:v>NO2</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infec.xlsx]Sites_by_expo'!$B$6:$J$6</c:f>
              <c:numCache>
                <c:formatCode>General</c:formatCode>
                <c:ptCount val="9"/>
                <c:pt idx="0">
                  <c:v>5.7274251536776906E-2</c:v>
                </c:pt>
                <c:pt idx="1">
                  <c:v>0</c:v>
                </c:pt>
                <c:pt idx="2">
                  <c:v>0</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4-D505-BE4F-8683-759ABE62DCC9}"/>
            </c:ext>
          </c:extLst>
        </c:ser>
        <c:ser>
          <c:idx val="5"/>
          <c:order val="5"/>
          <c:tx>
            <c:strRef>
              <c:f>'[Figure 1 spreadsheet_incl. env. infec.xlsx]Sites_by_expo'!$A$7</c:f>
              <c:strCache>
                <c:ptCount val="1"/>
                <c:pt idx="0">
                  <c:v>PM2.5</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infec.xlsx]Sites_by_expo'!$B$7:$J$7</c:f>
              <c:numCache>
                <c:formatCode>General</c:formatCode>
                <c:ptCount val="9"/>
                <c:pt idx="0">
                  <c:v>7.2949309852105321E-2</c:v>
                </c:pt>
                <c:pt idx="1">
                  <c:v>0</c:v>
                </c:pt>
                <c:pt idx="2">
                  <c:v>0</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5-D505-BE4F-8683-759ABE62DCC9}"/>
            </c:ext>
          </c:extLst>
        </c:ser>
        <c:ser>
          <c:idx val="6"/>
          <c:order val="6"/>
          <c:tx>
            <c:strRef>
              <c:f>'[Figure 1 spreadsheet_incl. env. infec.xlsx]Sites_by_expo'!$A$8</c:f>
              <c:strCache>
                <c:ptCount val="1"/>
                <c:pt idx="0">
                  <c:v>Radon</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infec.xlsx]Sites_by_expo'!$B$8:$J$8</c:f>
              <c:numCache>
                <c:formatCode>General</c:formatCode>
                <c:ptCount val="9"/>
                <c:pt idx="0">
                  <c:v>6.9331988702414152E-2</c:v>
                </c:pt>
                <c:pt idx="1">
                  <c:v>0</c:v>
                </c:pt>
                <c:pt idx="2">
                  <c:v>0</c:v>
                </c:pt>
                <c:pt idx="3">
                  <c:v>0</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6-D505-BE4F-8683-759ABE62DCC9}"/>
            </c:ext>
          </c:extLst>
        </c:ser>
        <c:ser>
          <c:idx val="7"/>
          <c:order val="7"/>
          <c:tx>
            <c:strRef>
              <c:f>'[Figure 1 spreadsheet_incl. env. infec.xlsx]Sites_by_expo'!$A$9</c:f>
              <c:strCache>
                <c:ptCount val="1"/>
                <c:pt idx="0">
                  <c:v>Trihalomethanes</c:v>
                </c:pt>
              </c:strCache>
            </c:strRef>
          </c:tx>
          <c:spPr>
            <a:solidFill>
              <a:srgbClr val="FF0066"/>
            </a:solidFill>
          </c:spPr>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infec.xlsx]Sites_by_expo'!$B$9:$J$9</c:f>
              <c:numCache>
                <c:formatCode>General</c:formatCode>
                <c:ptCount val="9"/>
                <c:pt idx="0">
                  <c:v>0</c:v>
                </c:pt>
                <c:pt idx="1">
                  <c:v>0</c:v>
                </c:pt>
                <c:pt idx="2">
                  <c:v>0</c:v>
                </c:pt>
                <c:pt idx="3">
                  <c:v>0</c:v>
                </c:pt>
                <c:pt idx="4">
                  <c:v>0</c:v>
                </c:pt>
                <c:pt idx="5">
                  <c:v>8.9570689829501796E-2</c:v>
                </c:pt>
                <c:pt idx="6">
                  <c:v>0</c:v>
                </c:pt>
                <c:pt idx="7">
                  <c:v>0</c:v>
                </c:pt>
                <c:pt idx="8">
                  <c:v>0</c:v>
                </c:pt>
              </c:numCache>
            </c:numRef>
          </c:val>
          <c:extLst xmlns:c16r2="http://schemas.microsoft.com/office/drawing/2015/06/chart">
            <c:ext xmlns:c16="http://schemas.microsoft.com/office/drawing/2014/chart" uri="{C3380CC4-5D6E-409C-BE32-E72D297353CC}">
              <c16:uniqueId val="{00000007-D505-BE4F-8683-759ABE62DCC9}"/>
            </c:ext>
          </c:extLst>
        </c:ser>
        <c:ser>
          <c:idx val="8"/>
          <c:order val="8"/>
          <c:tx>
            <c:strRef>
              <c:f>'[Figure 1 spreadsheet_incl. env. infec.xlsx]Sites_by_expo'!$A$10</c:f>
              <c:strCache>
                <c:ptCount val="1"/>
                <c:pt idx="0">
                  <c:v>Alcohol</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infec.xlsx]Sites_by_expo'!$B$10:$J$10</c:f>
              <c:numCache>
                <c:formatCode>General</c:formatCode>
                <c:ptCount val="9"/>
                <c:pt idx="0">
                  <c:v>0</c:v>
                </c:pt>
                <c:pt idx="1">
                  <c:v>1.2199564483557778E-2</c:v>
                </c:pt>
                <c:pt idx="2">
                  <c:v>0.11764608674344802</c:v>
                </c:pt>
                <c:pt idx="3">
                  <c:v>3.513425230545178E-2</c:v>
                </c:pt>
                <c:pt idx="4">
                  <c:v>2.4634673480632013E-2</c:v>
                </c:pt>
                <c:pt idx="5">
                  <c:v>0</c:v>
                </c:pt>
                <c:pt idx="6">
                  <c:v>0</c:v>
                </c:pt>
                <c:pt idx="7">
                  <c:v>1.2763087497012672E-2</c:v>
                </c:pt>
                <c:pt idx="8">
                  <c:v>2.6789966109114802E-2</c:v>
                </c:pt>
              </c:numCache>
            </c:numRef>
          </c:val>
          <c:extLst xmlns:c16r2="http://schemas.microsoft.com/office/drawing/2015/06/chart">
            <c:ext xmlns:c16="http://schemas.microsoft.com/office/drawing/2014/chart" uri="{C3380CC4-5D6E-409C-BE32-E72D297353CC}">
              <c16:uniqueId val="{00000008-D505-BE4F-8683-759ABE62DCC9}"/>
            </c:ext>
          </c:extLst>
        </c:ser>
        <c:ser>
          <c:idx val="9"/>
          <c:order val="9"/>
          <c:tx>
            <c:strRef>
              <c:f>'[Figure 1 spreadsheet_incl. env. infec.xlsx]Sites_by_expo'!$A$11</c:f>
              <c:strCache>
                <c:ptCount val="1"/>
                <c:pt idx="0">
                  <c:v>Fruit</c:v>
                </c:pt>
              </c:strCache>
            </c:strRef>
          </c:tx>
          <c:spPr>
            <a:solidFill>
              <a:srgbClr val="00B050"/>
            </a:solidFill>
          </c:spPr>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infec.xlsx]Sites_by_expo'!$B$11:$J$11</c:f>
              <c:numCache>
                <c:formatCode>General</c:formatCode>
                <c:ptCount val="9"/>
                <c:pt idx="0">
                  <c:v>7.1743536135541602E-2</c:v>
                </c:pt>
                <c:pt idx="1">
                  <c:v>2.2365868219855922E-2</c:v>
                </c:pt>
                <c:pt idx="2">
                  <c:v>0</c:v>
                </c:pt>
                <c:pt idx="3">
                  <c:v>4.3917815381814718E-2</c:v>
                </c:pt>
                <c:pt idx="4">
                  <c:v>0</c:v>
                </c:pt>
                <c:pt idx="5">
                  <c:v>3.3118574390740167E-2</c:v>
                </c:pt>
                <c:pt idx="6">
                  <c:v>0</c:v>
                </c:pt>
                <c:pt idx="7">
                  <c:v>8.3385504980482791E-2</c:v>
                </c:pt>
                <c:pt idx="8">
                  <c:v>5.3579932218229605E-2</c:v>
                </c:pt>
              </c:numCache>
            </c:numRef>
          </c:val>
          <c:extLst xmlns:c16r2="http://schemas.microsoft.com/office/drawing/2015/06/chart">
            <c:ext xmlns:c16="http://schemas.microsoft.com/office/drawing/2014/chart" uri="{C3380CC4-5D6E-409C-BE32-E72D297353CC}">
              <c16:uniqueId val="{00000009-D505-BE4F-8683-759ABE62DCC9}"/>
            </c:ext>
          </c:extLst>
        </c:ser>
        <c:ser>
          <c:idx val="10"/>
          <c:order val="10"/>
          <c:tx>
            <c:strRef>
              <c:f>'[Figure 1 spreadsheet_incl. env. infec.xlsx]Sites_by_expo'!$A$12</c:f>
              <c:strCache>
                <c:ptCount val="1"/>
                <c:pt idx="0">
                  <c:v>Vegetable</c:v>
                </c:pt>
              </c:strCache>
            </c:strRef>
          </c:tx>
          <c:spPr>
            <a:solidFill>
              <a:schemeClr val="accent3">
                <a:lumMod val="50000"/>
              </a:schemeClr>
            </a:solidFill>
          </c:spPr>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infec.xlsx]Sites_by_expo'!$B$12:$J$12</c:f>
              <c:numCache>
                <c:formatCode>General</c:formatCode>
                <c:ptCount val="9"/>
                <c:pt idx="0">
                  <c:v>3.5570324638629865E-2</c:v>
                </c:pt>
                <c:pt idx="1">
                  <c:v>0</c:v>
                </c:pt>
                <c:pt idx="2">
                  <c:v>7.0317201271945948E-2</c:v>
                </c:pt>
                <c:pt idx="3">
                  <c:v>1.6215808756362356E-2</c:v>
                </c:pt>
                <c:pt idx="4">
                  <c:v>5.2788586029925734E-2</c:v>
                </c:pt>
                <c:pt idx="5">
                  <c:v>3.3871269263256981E-2</c:v>
                </c:pt>
                <c:pt idx="6">
                  <c:v>0</c:v>
                </c:pt>
                <c:pt idx="7">
                  <c:v>6.7218927484266736E-2</c:v>
                </c:pt>
                <c:pt idx="8">
                  <c:v>0</c:v>
                </c:pt>
              </c:numCache>
            </c:numRef>
          </c:val>
          <c:extLst xmlns:c16r2="http://schemas.microsoft.com/office/drawing/2015/06/chart">
            <c:ext xmlns:c16="http://schemas.microsoft.com/office/drawing/2014/chart" uri="{C3380CC4-5D6E-409C-BE32-E72D297353CC}">
              <c16:uniqueId val="{0000000A-D505-BE4F-8683-759ABE62DCC9}"/>
            </c:ext>
          </c:extLst>
        </c:ser>
        <c:ser>
          <c:idx val="11"/>
          <c:order val="11"/>
          <c:tx>
            <c:strRef>
              <c:f>'[Figure 1 spreadsheet_incl. env. infec.xlsx]Sites_by_expo'!$A$13</c:f>
              <c:strCache>
                <c:ptCount val="1"/>
                <c:pt idx="0">
                  <c:v>Fibre</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infec.xlsx]Sites_by_expo'!$B$13:$J$13</c:f>
              <c:numCache>
                <c:formatCode>General</c:formatCode>
                <c:ptCount val="9"/>
                <c:pt idx="0">
                  <c:v>0</c:v>
                </c:pt>
                <c:pt idx="1">
                  <c:v>0</c:v>
                </c:pt>
                <c:pt idx="2">
                  <c:v>0</c:v>
                </c:pt>
                <c:pt idx="3">
                  <c:v>6.4187576327267667E-2</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B-D505-BE4F-8683-759ABE62DCC9}"/>
            </c:ext>
          </c:extLst>
        </c:ser>
        <c:ser>
          <c:idx val="12"/>
          <c:order val="12"/>
          <c:tx>
            <c:strRef>
              <c:f>'[Figure 1 spreadsheet_incl. env. infec.xlsx]Sites_by_expo'!$A$14</c:f>
              <c:strCache>
                <c:ptCount val="1"/>
                <c:pt idx="0">
                  <c:v>Proc. meat</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infec.xlsx]Sites_by_expo'!$B$14:$J$14</c:f>
              <c:numCache>
                <c:formatCode>General</c:formatCode>
                <c:ptCount val="9"/>
                <c:pt idx="0">
                  <c:v>0</c:v>
                </c:pt>
                <c:pt idx="1">
                  <c:v>1.3555071648397529E-2</c:v>
                </c:pt>
                <c:pt idx="2">
                  <c:v>0</c:v>
                </c:pt>
                <c:pt idx="3">
                  <c:v>1.3513173963635296E-2</c:v>
                </c:pt>
                <c:pt idx="4">
                  <c:v>0</c:v>
                </c:pt>
                <c:pt idx="5">
                  <c:v>0</c:v>
                </c:pt>
                <c:pt idx="6">
                  <c:v>0</c:v>
                </c:pt>
                <c:pt idx="7">
                  <c:v>0</c:v>
                </c:pt>
                <c:pt idx="8">
                  <c:v>6.9135396410618848E-3</c:v>
                </c:pt>
              </c:numCache>
            </c:numRef>
          </c:val>
          <c:extLst xmlns:c16r2="http://schemas.microsoft.com/office/drawing/2015/06/chart">
            <c:ext xmlns:c16="http://schemas.microsoft.com/office/drawing/2014/chart" uri="{C3380CC4-5D6E-409C-BE32-E72D297353CC}">
              <c16:uniqueId val="{0000000C-D505-BE4F-8683-759ABE62DCC9}"/>
            </c:ext>
          </c:extLst>
        </c:ser>
        <c:ser>
          <c:idx val="13"/>
          <c:order val="13"/>
          <c:tx>
            <c:strRef>
              <c:f>'[Figure 1 spreadsheet_incl. env. infec.xlsx]Sites_by_expo'!$A$15</c:f>
              <c:strCache>
                <c:ptCount val="1"/>
                <c:pt idx="0">
                  <c:v>Red Meat</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infec.xlsx]Sites_by_expo'!$B$15:$J$15</c:f>
              <c:numCache>
                <c:formatCode>General</c:formatCode>
                <c:ptCount val="9"/>
                <c:pt idx="0">
                  <c:v>0</c:v>
                </c:pt>
                <c:pt idx="1">
                  <c:v>1.8299346725336663E-2</c:v>
                </c:pt>
                <c:pt idx="2">
                  <c:v>0</c:v>
                </c:pt>
                <c:pt idx="3">
                  <c:v>1.8242784850907651E-2</c:v>
                </c:pt>
                <c:pt idx="4">
                  <c:v>0</c:v>
                </c:pt>
                <c:pt idx="5">
                  <c:v>0</c:v>
                </c:pt>
                <c:pt idx="6">
                  <c:v>0</c:v>
                </c:pt>
                <c:pt idx="7">
                  <c:v>0</c:v>
                </c:pt>
                <c:pt idx="8">
                  <c:v>7.7777320961946207E-3</c:v>
                </c:pt>
              </c:numCache>
            </c:numRef>
          </c:val>
          <c:extLst xmlns:c16r2="http://schemas.microsoft.com/office/drawing/2015/06/chart">
            <c:ext xmlns:c16="http://schemas.microsoft.com/office/drawing/2014/chart" uri="{C3380CC4-5D6E-409C-BE32-E72D297353CC}">
              <c16:uniqueId val="{0000000D-D505-BE4F-8683-759ABE62DCC9}"/>
            </c:ext>
          </c:extLst>
        </c:ser>
        <c:ser>
          <c:idx val="14"/>
          <c:order val="14"/>
          <c:tx>
            <c:strRef>
              <c:f>'[Figure 1 spreadsheet_incl. env. infec.xlsx]Sites_by_expo'!$A$16</c:f>
              <c:strCache>
                <c:ptCount val="1"/>
                <c:pt idx="0">
                  <c:v>Calcium</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infec.xlsx]Sites_by_expo'!$B$16:$J$16</c:f>
              <c:numCache>
                <c:formatCode>General</c:formatCode>
                <c:ptCount val="9"/>
                <c:pt idx="0">
                  <c:v>0</c:v>
                </c:pt>
                <c:pt idx="1">
                  <c:v>0</c:v>
                </c:pt>
                <c:pt idx="2">
                  <c:v>0</c:v>
                </c:pt>
                <c:pt idx="3">
                  <c:v>9.0538265556356495E-2</c:v>
                </c:pt>
                <c:pt idx="4">
                  <c:v>0</c:v>
                </c:pt>
                <c:pt idx="5">
                  <c:v>0</c:v>
                </c:pt>
                <c:pt idx="6">
                  <c:v>0</c:v>
                </c:pt>
                <c:pt idx="7">
                  <c:v>0</c:v>
                </c:pt>
                <c:pt idx="8">
                  <c:v>0</c:v>
                </c:pt>
              </c:numCache>
            </c:numRef>
          </c:val>
          <c:extLst xmlns:c16r2="http://schemas.microsoft.com/office/drawing/2015/06/chart">
            <c:ext xmlns:c16="http://schemas.microsoft.com/office/drawing/2014/chart" uri="{C3380CC4-5D6E-409C-BE32-E72D297353CC}">
              <c16:uniqueId val="{0000000E-D505-BE4F-8683-759ABE62DCC9}"/>
            </c:ext>
          </c:extLst>
        </c:ser>
        <c:ser>
          <c:idx val="15"/>
          <c:order val="15"/>
          <c:tx>
            <c:strRef>
              <c:f>'[Figure 1 spreadsheet_incl. env. infec.xlsx]Sites_by_expo'!$A$17</c:f>
              <c:strCache>
                <c:ptCount val="1"/>
                <c:pt idx="0">
                  <c:v>Vit D</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infec.xlsx]Sites_by_expo'!$B$17:$J$17</c:f>
              <c:numCache>
                <c:formatCode>General</c:formatCode>
                <c:ptCount val="9"/>
                <c:pt idx="0">
                  <c:v>5.3656930387085744E-2</c:v>
                </c:pt>
                <c:pt idx="1">
                  <c:v>0</c:v>
                </c:pt>
                <c:pt idx="2">
                  <c:v>0</c:v>
                </c:pt>
                <c:pt idx="3">
                  <c:v>9.5943535141810601E-2</c:v>
                </c:pt>
                <c:pt idx="4">
                  <c:v>0</c:v>
                </c:pt>
                <c:pt idx="5">
                  <c:v>5.9462894928828926E-2</c:v>
                </c:pt>
                <c:pt idx="6">
                  <c:v>6.9068261584094848E-2</c:v>
                </c:pt>
                <c:pt idx="7">
                  <c:v>0</c:v>
                </c:pt>
                <c:pt idx="8">
                  <c:v>1.0370309461592828E-2</c:v>
                </c:pt>
              </c:numCache>
            </c:numRef>
          </c:val>
          <c:extLst xmlns:c16r2="http://schemas.microsoft.com/office/drawing/2015/06/chart">
            <c:ext xmlns:c16="http://schemas.microsoft.com/office/drawing/2014/chart" uri="{C3380CC4-5D6E-409C-BE32-E72D297353CC}">
              <c16:uniqueId val="{0000000F-D505-BE4F-8683-759ABE62DCC9}"/>
            </c:ext>
          </c:extLst>
        </c:ser>
        <c:ser>
          <c:idx val="16"/>
          <c:order val="16"/>
          <c:tx>
            <c:strRef>
              <c:f>'[Figure 1 spreadsheet_incl. env. infec.xlsx]Sites_by_expo'!$A$18</c:f>
              <c:strCache>
                <c:ptCount val="1"/>
                <c:pt idx="0">
                  <c:v>Physical inactivity</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infec.xlsx]Sites_by_expo'!$B$18:$J$18</c:f>
              <c:numCache>
                <c:formatCode>General</c:formatCode>
                <c:ptCount val="9"/>
                <c:pt idx="0">
                  <c:v>7.1140649277259729E-2</c:v>
                </c:pt>
                <c:pt idx="1">
                  <c:v>8.0652676307965299E-2</c:v>
                </c:pt>
                <c:pt idx="2">
                  <c:v>6.6936566595410085E-2</c:v>
                </c:pt>
                <c:pt idx="3">
                  <c:v>5.7430989345450018E-2</c:v>
                </c:pt>
                <c:pt idx="4">
                  <c:v>0.13021184554048348</c:v>
                </c:pt>
                <c:pt idx="5">
                  <c:v>9.4086859064602721E-2</c:v>
                </c:pt>
                <c:pt idx="6">
                  <c:v>6.4907522934450582E-2</c:v>
                </c:pt>
                <c:pt idx="7">
                  <c:v>0</c:v>
                </c:pt>
                <c:pt idx="8">
                  <c:v>6.5099617645148974E-2</c:v>
                </c:pt>
              </c:numCache>
            </c:numRef>
          </c:val>
          <c:extLst xmlns:c16r2="http://schemas.microsoft.com/office/drawing/2015/06/chart">
            <c:ext xmlns:c16="http://schemas.microsoft.com/office/drawing/2014/chart" uri="{C3380CC4-5D6E-409C-BE32-E72D297353CC}">
              <c16:uniqueId val="{00000010-D505-BE4F-8683-759ABE62DCC9}"/>
            </c:ext>
          </c:extLst>
        </c:ser>
        <c:ser>
          <c:idx val="17"/>
          <c:order val="17"/>
          <c:tx>
            <c:strRef>
              <c:f>'[Figure 1 spreadsheet_incl. env. infec.xlsx]Sites_by_expo'!$A$19</c:f>
              <c:strCache>
                <c:ptCount val="1"/>
                <c:pt idx="0">
                  <c:v>Sedentary</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infec.xlsx]Sites_by_expo'!$B$19:$J$19</c:f>
              <c:numCache>
                <c:formatCode>General</c:formatCode>
                <c:ptCount val="9"/>
                <c:pt idx="0">
                  <c:v>0</c:v>
                </c:pt>
                <c:pt idx="1">
                  <c:v>0</c:v>
                </c:pt>
                <c:pt idx="2">
                  <c:v>0</c:v>
                </c:pt>
                <c:pt idx="3">
                  <c:v>4.729610887272355E-2</c:v>
                </c:pt>
                <c:pt idx="4">
                  <c:v>0</c:v>
                </c:pt>
                <c:pt idx="5">
                  <c:v>0</c:v>
                </c:pt>
                <c:pt idx="6">
                  <c:v>0</c:v>
                </c:pt>
                <c:pt idx="7">
                  <c:v>0</c:v>
                </c:pt>
                <c:pt idx="8">
                  <c:v>2.4197388743716595E-2</c:v>
                </c:pt>
              </c:numCache>
            </c:numRef>
          </c:val>
          <c:extLst xmlns:c16r2="http://schemas.microsoft.com/office/drawing/2015/06/chart">
            <c:ext xmlns:c16="http://schemas.microsoft.com/office/drawing/2014/chart" uri="{C3380CC4-5D6E-409C-BE32-E72D297353CC}">
              <c16:uniqueId val="{00000011-D505-BE4F-8683-759ABE62DCC9}"/>
            </c:ext>
          </c:extLst>
        </c:ser>
        <c:ser>
          <c:idx val="18"/>
          <c:order val="18"/>
          <c:tx>
            <c:strRef>
              <c:f>'[Figure 1 spreadsheet_incl. env. infec.xlsx]Sites_by_expo'!$A$20</c:f>
              <c:strCache>
                <c:ptCount val="1"/>
                <c:pt idx="0">
                  <c:v>Obesity</c:v>
                </c:pt>
              </c:strCache>
            </c:strRef>
          </c:tx>
          <c:invertIfNegative val="0"/>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infec.xlsx]Sites_by_expo'!$B$20:$J$20</c:f>
              <c:numCache>
                <c:formatCode>General</c:formatCode>
                <c:ptCount val="9"/>
                <c:pt idx="0">
                  <c:v>0</c:v>
                </c:pt>
                <c:pt idx="1">
                  <c:v>9.2174487209103206E-2</c:v>
                </c:pt>
                <c:pt idx="2">
                  <c:v>0</c:v>
                </c:pt>
                <c:pt idx="3">
                  <c:v>5.6079671949086488E-2</c:v>
                </c:pt>
                <c:pt idx="4">
                  <c:v>9.0092520157739928E-2</c:v>
                </c:pt>
                <c:pt idx="5">
                  <c:v>0</c:v>
                </c:pt>
                <c:pt idx="6">
                  <c:v>0.14063296635797626</c:v>
                </c:pt>
                <c:pt idx="7">
                  <c:v>6.2113692485461669E-2</c:v>
                </c:pt>
                <c:pt idx="8">
                  <c:v>5.529967520394375E-2</c:v>
                </c:pt>
              </c:numCache>
            </c:numRef>
          </c:val>
          <c:extLst xmlns:c16r2="http://schemas.microsoft.com/office/drawing/2015/06/chart">
            <c:ext xmlns:c16="http://schemas.microsoft.com/office/drawing/2014/chart" uri="{C3380CC4-5D6E-409C-BE32-E72D297353CC}">
              <c16:uniqueId val="{00000012-D505-BE4F-8683-759ABE62DCC9}"/>
            </c:ext>
          </c:extLst>
        </c:ser>
        <c:ser>
          <c:idx val="19"/>
          <c:order val="19"/>
          <c:tx>
            <c:strRef>
              <c:f>'[Figure 1 spreadsheet_incl. env. infec.xlsx]Sites_by_expo'!$A$21</c:f>
              <c:strCache>
                <c:ptCount val="1"/>
                <c:pt idx="0">
                  <c:v>Smoking</c:v>
                </c:pt>
              </c:strCache>
            </c:strRef>
          </c:tx>
          <c:spPr>
            <a:solidFill>
              <a:srgbClr val="C00000"/>
            </a:solidFill>
          </c:spPr>
          <c:invertIfNegative val="0"/>
          <c:dLbls>
            <c:dLbl>
              <c:idx val="0"/>
              <c:layout>
                <c:manualLayout>
                  <c:x val="1.9634737634653269E-3"/>
                  <c:y val="-0.2244191470633968"/>
                </c:manualLayout>
              </c:layout>
              <c:tx>
                <c:strRef>
                  <c:f>'[Figure 1 spreadsheet_incl. env. infec.xlsx]Sites_by_expo'!$B$23</c:f>
                  <c:strCache>
                    <c:ptCount val="1"/>
                    <c:pt idx="0">
                      <c:v>87.9%</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505-BE4F-8683-759ABE62DCC9}"/>
                </c:ext>
                <c:ext xmlns:c15="http://schemas.microsoft.com/office/drawing/2012/chart" uri="{CE6537A1-D6FC-4f65-9D91-7224C49458BB}">
                  <c15:layout/>
                  <c15:dlblFieldTable>
                    <c15:dlblFTEntry>
                      <c15:txfldGUID>{ADFEE454-8EB8-4ADC-B3AF-1BF3AB7D4562}</c15:txfldGUID>
                      <c15:f>'[Figure 1 spreadsheet_incl. env. infec.xlsx]Sites_by_expo'!$B$23</c15:f>
                      <c15:dlblFieldTableCache>
                        <c:ptCount val="1"/>
                        <c:pt idx="0">
                          <c:v>87.9%</c:v>
                        </c:pt>
                      </c15:dlblFieldTableCache>
                    </c15:dlblFTEntry>
                  </c15:dlblFieldTable>
                  <c15:showDataLabelsRange val="0"/>
                </c:ext>
              </c:extLst>
            </c:dLbl>
            <c:dLbl>
              <c:idx val="1"/>
              <c:layout>
                <c:manualLayout>
                  <c:x val="0.16820014357171431"/>
                  <c:y val="2.8061216986731457E-2"/>
                </c:manualLayout>
              </c:layout>
              <c:tx>
                <c:strRef>
                  <c:f>'[Figure 1 spreadsheet_incl. env. infec.xlsx]Sites_by_expo'!$E$23</c:f>
                  <c:strCache>
                    <c:ptCount val="1"/>
                    <c:pt idx="0">
                      <c:v>61.8%</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505-BE4F-8683-759ABE62DCC9}"/>
                </c:ext>
                <c:ext xmlns:c15="http://schemas.microsoft.com/office/drawing/2012/chart" uri="{CE6537A1-D6FC-4f65-9D91-7224C49458BB}">
                  <c15:layout/>
                  <c15:dlblFieldTable>
                    <c15:dlblFTEntry>
                      <c15:txfldGUID>{966BAF4B-F614-4290-886A-2D47B660F835}</c15:txfldGUID>
                      <c15:f>'[Figure 1 spreadsheet_incl. env. infec.xlsx]Sites_by_expo'!$E$23</c15:f>
                      <c15:dlblFieldTableCache>
                        <c:ptCount val="1"/>
                        <c:pt idx="0">
                          <c:v>61.8%</c:v>
                        </c:pt>
                      </c15:dlblFieldTableCache>
                    </c15:dlblFTEntry>
                  </c15:dlblFieldTable>
                  <c15:showDataLabelsRange val="0"/>
                </c:ext>
              </c:extLst>
            </c:dLbl>
            <c:dLbl>
              <c:idx val="2"/>
              <c:layout>
                <c:manualLayout>
                  <c:x val="2.0380718877562108E-3"/>
                  <c:y val="-0.15717446245135014"/>
                </c:manualLayout>
              </c:layout>
              <c:tx>
                <c:strRef>
                  <c:f>'[Figure 1 spreadsheet_incl. env. infec.xlsx]Sites_by_expo'!$D$23</c:f>
                  <c:strCache>
                    <c:ptCount val="1"/>
                    <c:pt idx="0">
                      <c:v>71.3%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505-BE4F-8683-759ABE62DCC9}"/>
                </c:ext>
                <c:ext xmlns:c15="http://schemas.microsoft.com/office/drawing/2012/chart" uri="{CE6537A1-D6FC-4f65-9D91-7224C49458BB}">
                  <c15:layout/>
                  <c15:dlblFieldTable>
                    <c15:dlblFTEntry>
                      <c15:txfldGUID>{2C91F2BA-93FE-4946-BF94-DF4D2BD9C44A}</c15:txfldGUID>
                      <c15:f>'[Figure 1 spreadsheet_incl. env. infec.xlsx]Sites_by_expo'!$D$23</c15:f>
                      <c15:dlblFieldTableCache>
                        <c:ptCount val="1"/>
                        <c:pt idx="0">
                          <c:v>71.3%</c:v>
                        </c:pt>
                      </c15:dlblFieldTableCache>
                    </c15:dlblFTEntry>
                  </c15:dlblFieldTable>
                  <c15:showDataLabelsRange val="0"/>
                </c:ext>
              </c:extLst>
            </c:dLbl>
            <c:dLbl>
              <c:idx val="3"/>
              <c:layout>
                <c:manualLayout>
                  <c:x val="-0.16446612852535489"/>
                  <c:y val="-0.19923540531812328"/>
                </c:manualLayout>
              </c:layout>
              <c:tx>
                <c:strRef>
                  <c:f>'[Figure 1 spreadsheet_incl. env. infec.xlsx]Sites_by_expo'!$C$23</c:f>
                  <c:strCache>
                    <c:ptCount val="1"/>
                    <c:pt idx="0">
                      <c:v>76.7%</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505-BE4F-8683-759ABE62DCC9}"/>
                </c:ext>
                <c:ext xmlns:c15="http://schemas.microsoft.com/office/drawing/2012/chart" uri="{CE6537A1-D6FC-4f65-9D91-7224C49458BB}">
                  <c15:layout/>
                  <c15:dlblFieldTable>
                    <c15:dlblFTEntry>
                      <c15:txfldGUID>{7E99FB5B-4E5A-4C18-B280-C4613A9295E7}</c15:txfldGUID>
                      <c15:f>'[Figure 1 spreadsheet_incl. env. infec.xlsx]Sites_by_expo'!$C$23</c15:f>
                      <c15:dlblFieldTableCache>
                        <c:ptCount val="1"/>
                        <c:pt idx="0">
                          <c:v>76.7%</c:v>
                        </c:pt>
                      </c15:dlblFieldTableCache>
                    </c15:dlblFTEntry>
                  </c15:dlblFieldTable>
                  <c15:showDataLabelsRange val="0"/>
                </c:ext>
              </c:extLst>
            </c:dLbl>
            <c:dLbl>
              <c:idx val="4"/>
              <c:layout>
                <c:manualLayout>
                  <c:x val="7.5127707058187819E-4"/>
                  <c:y val="-0.10553990945413858"/>
                </c:manualLayout>
              </c:layout>
              <c:tx>
                <c:strRef>
                  <c:f>'[Figure 1 spreadsheet_incl. env. infec.xlsx]Sites_by_expo'!$F$23</c:f>
                  <c:strCache>
                    <c:ptCount val="1"/>
                    <c:pt idx="0">
                      <c:v>61.4%</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D505-BE4F-8683-759ABE62DCC9}"/>
                </c:ext>
                <c:ext xmlns:c15="http://schemas.microsoft.com/office/drawing/2012/chart" uri="{CE6537A1-D6FC-4f65-9D91-7224C49458BB}">
                  <c15:layout/>
                  <c15:dlblFieldTable>
                    <c15:dlblFTEntry>
                      <c15:txfldGUID>{6BBB33B3-5A45-4D36-BB16-E6BC183186BF}</c15:txfldGUID>
                      <c15:f>'[Figure 1 spreadsheet_incl. env. infec.xlsx]Sites_by_expo'!$F$23</c15:f>
                      <c15:dlblFieldTableCache>
                        <c:ptCount val="1"/>
                        <c:pt idx="0">
                          <c:v>61.4%</c:v>
                        </c:pt>
                      </c15:dlblFieldTableCache>
                    </c15:dlblFTEntry>
                  </c15:dlblFieldTable>
                  <c15:showDataLabelsRange val="0"/>
                </c:ext>
              </c:extLst>
            </c:dLbl>
            <c:dLbl>
              <c:idx val="5"/>
              <c:layout>
                <c:manualLayout>
                  <c:x val="-9.0476476572627987E-4"/>
                  <c:y val="-0.1527483467017467"/>
                </c:manualLayout>
              </c:layout>
              <c:tx>
                <c:strRef>
                  <c:f>'[Figure 1 spreadsheet_incl. env. infec.xlsx]Sites_by_expo'!$G$23</c:f>
                  <c:strCache>
                    <c:ptCount val="1"/>
                    <c:pt idx="0">
                      <c:v>61.0%</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505-BE4F-8683-759ABE62DCC9}"/>
                </c:ext>
                <c:ext xmlns:c15="http://schemas.microsoft.com/office/drawing/2012/chart" uri="{CE6537A1-D6FC-4f65-9D91-7224C49458BB}">
                  <c15:layout/>
                  <c15:dlblFieldTable>
                    <c15:dlblFTEntry>
                      <c15:txfldGUID>{ED63179D-BC20-4CF2-B808-69D654F64931}</c15:txfldGUID>
                      <c15:f>'[Figure 1 spreadsheet_incl. env. infec.xlsx]Sites_by_expo'!$G$23</c15:f>
                      <c15:dlblFieldTableCache>
                        <c:ptCount val="1"/>
                        <c:pt idx="0">
                          <c:v>61.0%</c:v>
                        </c:pt>
                      </c15:dlblFieldTableCache>
                    </c15:dlblFTEntry>
                  </c15:dlblFieldTable>
                  <c15:showDataLabelsRange val="0"/>
                </c:ext>
              </c:extLst>
            </c:dLbl>
            <c:dLbl>
              <c:idx val="6"/>
              <c:layout>
                <c:manualLayout>
                  <c:x val="6.943012694099783E-4"/>
                  <c:y val="-8.6612102807925639E-2"/>
                </c:manualLayout>
              </c:layout>
              <c:tx>
                <c:strRef>
                  <c:f>'[Figure 1 spreadsheet_incl. env. infec.xlsx]Sites_by_expo'!$H$23</c:f>
                  <c:strCache>
                    <c:ptCount val="1"/>
                    <c:pt idx="0">
                      <c:v>42.1%</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D505-BE4F-8683-759ABE62DCC9}"/>
                </c:ext>
                <c:ext xmlns:c15="http://schemas.microsoft.com/office/drawing/2012/chart" uri="{CE6537A1-D6FC-4f65-9D91-7224C49458BB}">
                  <c15:layout>
                    <c:manualLayout>
                      <c:w val="6.2276468135826657E-2"/>
                      <c:h val="7.1045893132040128E-2"/>
                    </c:manualLayout>
                  </c15:layout>
                  <c15:dlblFieldTable>
                    <c15:dlblFTEntry>
                      <c15:txfldGUID>{28372C48-75C9-4D06-A0CB-7D279C201B9D}</c15:txfldGUID>
                      <c15:f>'[Figure 1 spreadsheet_incl. env. infec.xlsx]Sites_by_expo'!$H$23</c15:f>
                      <c15:dlblFieldTableCache>
                        <c:ptCount val="1"/>
                        <c:pt idx="0">
                          <c:v>42.1%</c:v>
                        </c:pt>
                      </c15:dlblFieldTableCache>
                    </c15:dlblFTEntry>
                  </c15:dlblFieldTable>
                  <c15:showDataLabelsRange val="0"/>
                </c:ext>
              </c:extLst>
            </c:dLbl>
            <c:dLbl>
              <c:idx val="7"/>
              <c:layout>
                <c:manualLayout>
                  <c:x val="3.8086131706502918E-3"/>
                  <c:y val="-9.4470012198142064E-2"/>
                </c:manualLayout>
              </c:layout>
              <c:tx>
                <c:strRef>
                  <c:f>'[Figure 1 spreadsheet_incl. env. infec.xlsx]Sites_by_expo'!$I$23</c:f>
                  <c:strCache>
                    <c:ptCount val="1"/>
                    <c:pt idx="0">
                      <c:v>37.3%</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D505-BE4F-8683-759ABE62DCC9}"/>
                </c:ext>
                <c:ext xmlns:c15="http://schemas.microsoft.com/office/drawing/2012/chart" uri="{CE6537A1-D6FC-4f65-9D91-7224C49458BB}">
                  <c15:layout/>
                  <c15:dlblFieldTable>
                    <c15:dlblFTEntry>
                      <c15:txfldGUID>{F013B662-4864-44D8-88D9-FD5CCA830918}</c15:txfldGUID>
                      <c15:f>'[Figure 1 spreadsheet_incl. env. infec.xlsx]Sites_by_expo'!$I$23</c15:f>
                      <c15:dlblFieldTableCache>
                        <c:ptCount val="1"/>
                        <c:pt idx="0">
                          <c:v>37.3%</c:v>
                        </c:pt>
                      </c15:dlblFieldTableCache>
                    </c15:dlblFTEntry>
                  </c15:dlblFieldTable>
                  <c15:showDataLabelsRange val="0"/>
                </c:ext>
              </c:extLst>
            </c:dLbl>
            <c:dLbl>
              <c:idx val="8"/>
              <c:layout>
                <c:manualLayout>
                  <c:x val="3.4788109369433104E-3"/>
                  <c:y val="-5.6615183226054654E-2"/>
                </c:manualLayout>
              </c:layout>
              <c:tx>
                <c:strRef>
                  <c:f>'[Figure 1 spreadsheet_incl. env. infec.xlsx]Sites_by_expo'!$J$23</c:f>
                  <c:strCache>
                    <c:ptCount val="1"/>
                    <c:pt idx="0">
                      <c:v>30.2%</c:v>
                    </c:pt>
                  </c:strCache>
                </c:strRef>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D505-BE4F-8683-759ABE62DCC9}"/>
                </c:ext>
                <c:ext xmlns:c15="http://schemas.microsoft.com/office/drawing/2012/chart" uri="{CE6537A1-D6FC-4f65-9D91-7224C49458BB}">
                  <c15:layout/>
                  <c15:dlblFieldTable>
                    <c15:dlblFTEntry>
                      <c15:txfldGUID>{6E5E4DE2-46C6-45A8-96EB-627296B56EE2}</c15:txfldGUID>
                      <c15:f>'[Figure 1 spreadsheet_incl. env. infec.xlsx]Sites_by_expo'!$J$23</c15:f>
                      <c15:dlblFieldTableCache>
                        <c:ptCount val="1"/>
                        <c:pt idx="0">
                          <c:v>30.2%</c:v>
                        </c:pt>
                      </c15:dlblFieldTableCache>
                    </c15:dlblFTEntry>
                  </c15:dlblFieldTable>
                  <c15:showDataLabelsRange val="0"/>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'[Figure 1 spreadsheet_incl. env. infec.xlsx]Sites_by_expo'!$B$1:$J$1</c:f>
              <c:strCache>
                <c:ptCount val="9"/>
                <c:pt idx="0">
                  <c:v>Lung</c:v>
                </c:pt>
                <c:pt idx="1">
                  <c:v>Stomach</c:v>
                </c:pt>
                <c:pt idx="2">
                  <c:v>Oral</c:v>
                </c:pt>
                <c:pt idx="3">
                  <c:v>Colorectal</c:v>
                </c:pt>
                <c:pt idx="4">
                  <c:v>Liver</c:v>
                </c:pt>
                <c:pt idx="5">
                  <c:v>Bladder</c:v>
                </c:pt>
                <c:pt idx="6">
                  <c:v>Kidney</c:v>
                </c:pt>
                <c:pt idx="7">
                  <c:v>Pancreas</c:v>
                </c:pt>
                <c:pt idx="8">
                  <c:v>Breast</c:v>
                </c:pt>
              </c:strCache>
            </c:strRef>
          </c:cat>
          <c:val>
            <c:numRef>
              <c:f>'[Figure 1 spreadsheet_incl. env. infec.xlsx]Sites_by_expo'!$B$21:$J$21</c:f>
              <c:numCache>
                <c:formatCode>General</c:formatCode>
                <c:ptCount val="9"/>
                <c:pt idx="0">
                  <c:v>0.44734204884514178</c:v>
                </c:pt>
                <c:pt idx="1">
                  <c:v>0.13758397723123492</c:v>
                </c:pt>
                <c:pt idx="2">
                  <c:v>0.28397331282901245</c:v>
                </c:pt>
                <c:pt idx="3">
                  <c:v>7.9727726385448255E-2</c:v>
                </c:pt>
                <c:pt idx="4">
                  <c:v>0.17173886655069173</c:v>
                </c:pt>
                <c:pt idx="5">
                  <c:v>0.30032525413421191</c:v>
                </c:pt>
                <c:pt idx="6">
                  <c:v>0.14645800046747826</c:v>
                </c:pt>
                <c:pt idx="7">
                  <c:v>0.14720094246554616</c:v>
                </c:pt>
                <c:pt idx="8">
                  <c:v>5.1851547307964131E-2</c:v>
                </c:pt>
              </c:numCache>
            </c:numRef>
          </c:val>
          <c:extLst xmlns:c16r2="http://schemas.microsoft.com/office/drawing/2015/06/chart">
            <c:ext xmlns:c16="http://schemas.microsoft.com/office/drawing/2014/chart" uri="{C3380CC4-5D6E-409C-BE32-E72D297353CC}">
              <c16:uniqueId val="{0000001C-D505-BE4F-8683-759ABE62DCC9}"/>
            </c:ext>
          </c:extLst>
        </c:ser>
        <c:dLbls>
          <c:showLegendKey val="0"/>
          <c:showVal val="0"/>
          <c:showCatName val="0"/>
          <c:showSerName val="0"/>
          <c:showPercent val="0"/>
          <c:showBubbleSize val="0"/>
        </c:dLbls>
        <c:gapWidth val="150"/>
        <c:overlap val="100"/>
        <c:axId val="382458240"/>
        <c:axId val="382459416"/>
      </c:barChart>
      <c:catAx>
        <c:axId val="382458240"/>
        <c:scaling>
          <c:orientation val="minMax"/>
        </c:scaling>
        <c:delete val="0"/>
        <c:axPos val="b"/>
        <c:numFmt formatCode="General" sourceLinked="0"/>
        <c:majorTickMark val="out"/>
        <c:minorTickMark val="none"/>
        <c:tickLblPos val="nextTo"/>
        <c:txPr>
          <a:bodyPr/>
          <a:lstStyle/>
          <a:p>
            <a:pPr>
              <a:defRPr sz="1600"/>
            </a:pPr>
            <a:endParaRPr lang="en-US"/>
          </a:p>
        </c:txPr>
        <c:crossAx val="382459416"/>
        <c:crosses val="autoZero"/>
        <c:auto val="1"/>
        <c:lblAlgn val="ctr"/>
        <c:lblOffset val="100"/>
        <c:noMultiLvlLbl val="0"/>
      </c:catAx>
      <c:valAx>
        <c:axId val="382459416"/>
        <c:scaling>
          <c:orientation val="minMax"/>
        </c:scaling>
        <c:delete val="0"/>
        <c:axPos val="l"/>
        <c:title>
          <c:tx>
            <c:rich>
              <a:bodyPr rot="-5400000" vert="horz"/>
              <a:lstStyle/>
              <a:p>
                <a:pPr>
                  <a:defRPr sz="1600"/>
                </a:pPr>
                <a:r>
                  <a:rPr lang="en-US" sz="1600" dirty="0"/>
                  <a:t>Attributable Fraction (%)</a:t>
                </a:r>
              </a:p>
            </c:rich>
          </c:tx>
          <c:layout>
            <c:manualLayout>
              <c:xMode val="edge"/>
              <c:yMode val="edge"/>
              <c:x val="1.4121798005649907E-2"/>
              <c:y val="0.26961364576211133"/>
            </c:manualLayout>
          </c:layout>
          <c:overlay val="0"/>
        </c:title>
        <c:numFmt formatCode="0%" sourceLinked="0"/>
        <c:majorTickMark val="out"/>
        <c:minorTickMark val="none"/>
        <c:tickLblPos val="nextTo"/>
        <c:crossAx val="382458240"/>
        <c:crosses val="autoZero"/>
        <c:crossBetween val="between"/>
      </c:valAx>
    </c:plotArea>
    <c:legend>
      <c:legendPos val="r"/>
      <c:layout>
        <c:manualLayout>
          <c:xMode val="edge"/>
          <c:yMode val="edge"/>
          <c:x val="0.821717937929211"/>
          <c:y val="2.9774368685853626E-2"/>
          <c:w val="0.17828206207078892"/>
          <c:h val="0.85080325187055494"/>
        </c:manualLayout>
      </c:layout>
      <c:overlay val="0"/>
      <c:spPr>
        <a:ln>
          <a:noFill/>
        </a:ln>
      </c:spPr>
      <c:txPr>
        <a:bodyPr/>
        <a:lstStyle/>
        <a:p>
          <a:pPr>
            <a:defRPr sz="1400" b="1"/>
          </a:pPr>
          <a:endParaRPr lang="en-US"/>
        </a:p>
      </c:txPr>
    </c:legend>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F8B80-162D-49A8-9806-B2F9DE68FAC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8F511A2-07EB-419F-8D0E-757EBF0AE621}">
      <dgm:prSet phldrT="[Text]" custT="1"/>
      <dgm:spPr/>
      <dgm:t>
        <a:bodyPr/>
        <a:lstStyle/>
        <a:p>
          <a:r>
            <a:rPr lang="en-US" sz="1800" dirty="0" smtClean="0"/>
            <a:t>Diagnosis </a:t>
          </a:r>
          <a:br>
            <a:rPr lang="en-US" sz="1800" dirty="0" smtClean="0"/>
          </a:br>
          <a:r>
            <a:rPr lang="en-US" sz="1800" dirty="0" smtClean="0"/>
            <a:t>(0 months)</a:t>
          </a:r>
          <a:br>
            <a:rPr lang="en-US" sz="1800" dirty="0" smtClean="0"/>
          </a:br>
          <a:r>
            <a:rPr lang="en-US" sz="1800" dirty="0" smtClean="0"/>
            <a:t>N = 549</a:t>
          </a:r>
          <a:endParaRPr lang="en-US" sz="1800" dirty="0"/>
        </a:p>
      </dgm:t>
    </dgm:pt>
    <dgm:pt modelId="{A0419A21-11D2-4AE0-8DF6-1C7EF311ECCE}" type="parTrans" cxnId="{9835DFDF-5AAB-48B6-B674-6A5AB8B145F8}">
      <dgm:prSet/>
      <dgm:spPr/>
      <dgm:t>
        <a:bodyPr/>
        <a:lstStyle/>
        <a:p>
          <a:endParaRPr lang="en-US" sz="1400"/>
        </a:p>
      </dgm:t>
    </dgm:pt>
    <dgm:pt modelId="{BD6F4F76-DF2D-4A56-BB6F-A4B509259580}" type="sibTrans" cxnId="{9835DFDF-5AAB-48B6-B674-6A5AB8B145F8}">
      <dgm:prSet/>
      <dgm:spPr/>
      <dgm:t>
        <a:bodyPr/>
        <a:lstStyle/>
        <a:p>
          <a:endParaRPr lang="en-US" sz="1400"/>
        </a:p>
      </dgm:t>
    </dgm:pt>
    <dgm:pt modelId="{766AB98A-635C-4EC3-9E6B-943FE67DBC73}">
      <dgm:prSet phldrT="[Text]" custT="1"/>
      <dgm:spPr/>
      <dgm:t>
        <a:bodyPr/>
        <a:lstStyle/>
        <a:p>
          <a:r>
            <a:rPr lang="en-US" sz="1800" dirty="0" smtClean="0"/>
            <a:t>Baseline assessment </a:t>
          </a:r>
          <a:br>
            <a:rPr lang="en-US" sz="1800" dirty="0" smtClean="0"/>
          </a:br>
          <a:r>
            <a:rPr lang="en-US" sz="1800" dirty="0" smtClean="0"/>
            <a:t>(median 4.4 months)</a:t>
          </a:r>
          <a:br>
            <a:rPr lang="en-US" sz="1800" dirty="0" smtClean="0"/>
          </a:br>
          <a:r>
            <a:rPr lang="en-US" sz="1800" dirty="0" smtClean="0"/>
            <a:t>N = 541</a:t>
          </a:r>
          <a:endParaRPr lang="en-US" sz="1800" dirty="0"/>
        </a:p>
      </dgm:t>
    </dgm:pt>
    <dgm:pt modelId="{9DAC8770-D0C0-4812-97BC-7C937D9EF77B}" type="parTrans" cxnId="{15B9375D-28BD-4F9F-B36F-F6E653872CF1}">
      <dgm:prSet/>
      <dgm:spPr/>
      <dgm:t>
        <a:bodyPr/>
        <a:lstStyle/>
        <a:p>
          <a:endParaRPr lang="en-US" sz="1400"/>
        </a:p>
      </dgm:t>
    </dgm:pt>
    <dgm:pt modelId="{EC35F17D-2FEB-40AD-AF7F-F377B5B00770}" type="sibTrans" cxnId="{15B9375D-28BD-4F9F-B36F-F6E653872CF1}">
      <dgm:prSet/>
      <dgm:spPr/>
      <dgm:t>
        <a:bodyPr/>
        <a:lstStyle/>
        <a:p>
          <a:endParaRPr lang="en-US" sz="1400"/>
        </a:p>
      </dgm:t>
    </dgm:pt>
    <dgm:pt modelId="{A259E842-21D4-4D15-A9EB-D38D2C9DC967}">
      <dgm:prSet phldrT="[Text]" custT="1"/>
      <dgm:spPr/>
      <dgm:t>
        <a:bodyPr/>
        <a:lstStyle/>
        <a:p>
          <a:r>
            <a:rPr lang="en-US" sz="1800" dirty="0" smtClean="0"/>
            <a:t>Follow-up assessment </a:t>
          </a:r>
          <a:br>
            <a:rPr lang="en-US" sz="1800" dirty="0" smtClean="0"/>
          </a:br>
          <a:r>
            <a:rPr lang="en-US" sz="1800" dirty="0" smtClean="0"/>
            <a:t>(median </a:t>
          </a:r>
          <a:r>
            <a:rPr lang="en-US" sz="1800" smtClean="0"/>
            <a:t>3.4 years)</a:t>
          </a:r>
          <a:br>
            <a:rPr lang="en-US" sz="1800" smtClean="0"/>
          </a:br>
          <a:r>
            <a:rPr lang="en-US" sz="1800" smtClean="0"/>
            <a:t>N = 425</a:t>
          </a:r>
          <a:endParaRPr lang="en-US" sz="1800" dirty="0"/>
        </a:p>
      </dgm:t>
    </dgm:pt>
    <dgm:pt modelId="{D1D08DE4-B295-4E24-AFB8-A857750EDD05}" type="parTrans" cxnId="{3352DDC6-73B4-404C-87ED-A47B18279A1A}">
      <dgm:prSet/>
      <dgm:spPr/>
      <dgm:t>
        <a:bodyPr/>
        <a:lstStyle/>
        <a:p>
          <a:endParaRPr lang="en-US" sz="1400"/>
        </a:p>
      </dgm:t>
    </dgm:pt>
    <dgm:pt modelId="{7D4D1807-2886-4C28-9513-09335AE6EA68}" type="sibTrans" cxnId="{3352DDC6-73B4-404C-87ED-A47B18279A1A}">
      <dgm:prSet/>
      <dgm:spPr/>
      <dgm:t>
        <a:bodyPr/>
        <a:lstStyle/>
        <a:p>
          <a:endParaRPr lang="en-US" sz="1400"/>
        </a:p>
      </dgm:t>
    </dgm:pt>
    <dgm:pt modelId="{DFC63B85-37CD-4474-ACF3-C756904CF6CC}">
      <dgm:prSet phldrT="[Text]" custT="1"/>
      <dgm:spPr/>
      <dgm:t>
        <a:bodyPr/>
        <a:lstStyle/>
        <a:p>
          <a:r>
            <a:rPr lang="en-US" sz="1800" dirty="0" smtClean="0"/>
            <a:t/>
          </a:r>
          <a:br>
            <a:rPr lang="en-US" sz="1800" dirty="0" smtClean="0"/>
          </a:br>
          <a:r>
            <a:rPr lang="en-US" sz="1800" dirty="0" smtClean="0"/>
            <a:t>End of follow-up </a:t>
          </a:r>
          <a:br>
            <a:rPr lang="en-US" sz="1800" dirty="0" smtClean="0"/>
          </a:br>
          <a:r>
            <a:rPr lang="en-US" sz="1800" dirty="0" smtClean="0"/>
            <a:t>(median 14.5 years)</a:t>
          </a:r>
          <a:br>
            <a:rPr lang="en-US" sz="1800" dirty="0" smtClean="0"/>
          </a:br>
          <a:r>
            <a:rPr lang="en-US" sz="1800" dirty="0" smtClean="0"/>
            <a:t>N= 425</a:t>
          </a:r>
          <a:br>
            <a:rPr lang="en-US" sz="1800" dirty="0" smtClean="0"/>
          </a:br>
          <a:endParaRPr lang="en-US" sz="1800" dirty="0"/>
        </a:p>
      </dgm:t>
    </dgm:pt>
    <dgm:pt modelId="{2C9C1DD8-4462-4A67-997C-37FE1CD9F3CF}" type="parTrans" cxnId="{8D471FC7-AE26-42C5-BBA8-E226485BF937}">
      <dgm:prSet/>
      <dgm:spPr/>
      <dgm:t>
        <a:bodyPr/>
        <a:lstStyle/>
        <a:p>
          <a:endParaRPr lang="en-US" sz="1400"/>
        </a:p>
      </dgm:t>
    </dgm:pt>
    <dgm:pt modelId="{F0CB84D7-0319-4D51-A860-573AC1722540}" type="sibTrans" cxnId="{8D471FC7-AE26-42C5-BBA8-E226485BF937}">
      <dgm:prSet/>
      <dgm:spPr/>
      <dgm:t>
        <a:bodyPr/>
        <a:lstStyle/>
        <a:p>
          <a:endParaRPr lang="en-US" sz="1400"/>
        </a:p>
      </dgm:t>
    </dgm:pt>
    <dgm:pt modelId="{D114F978-5483-419F-8854-237A8F026888}" type="pres">
      <dgm:prSet presAssocID="{638F8B80-162D-49A8-9806-B2F9DE68FAC2}" presName="Name0" presStyleCnt="0">
        <dgm:presLayoutVars>
          <dgm:dir/>
          <dgm:resizeHandles val="exact"/>
        </dgm:presLayoutVars>
      </dgm:prSet>
      <dgm:spPr/>
    </dgm:pt>
    <dgm:pt modelId="{C1B98AEF-401A-4439-A524-B501C50C11F9}" type="pres">
      <dgm:prSet presAssocID="{88F511A2-07EB-419F-8D0E-757EBF0AE621}" presName="composite" presStyleCnt="0"/>
      <dgm:spPr/>
    </dgm:pt>
    <dgm:pt modelId="{7A0710CC-FED6-42C5-B1B2-5D0D9E5C2A02}" type="pres">
      <dgm:prSet presAssocID="{88F511A2-07EB-419F-8D0E-757EBF0AE621}" presName="bgChev" presStyleLbl="node1" presStyleIdx="0" presStyleCnt="4" custScaleX="128205" custScaleY="135747"/>
      <dgm:spPr>
        <a:solidFill>
          <a:schemeClr val="accent1">
            <a:lumMod val="40000"/>
            <a:lumOff val="60000"/>
          </a:schemeClr>
        </a:solidFill>
      </dgm:spPr>
    </dgm:pt>
    <dgm:pt modelId="{57A97577-F878-45CB-BEB8-7DA21EF2FBBB}" type="pres">
      <dgm:prSet presAssocID="{88F511A2-07EB-419F-8D0E-757EBF0AE621}" presName="txNode" presStyleLbl="fgAcc1" presStyleIdx="0" presStyleCnt="4" custScaleX="117615" custScaleY="125822">
        <dgm:presLayoutVars>
          <dgm:bulletEnabled val="1"/>
        </dgm:presLayoutVars>
      </dgm:prSet>
      <dgm:spPr/>
      <dgm:t>
        <a:bodyPr/>
        <a:lstStyle/>
        <a:p>
          <a:endParaRPr lang="en-US"/>
        </a:p>
      </dgm:t>
    </dgm:pt>
    <dgm:pt modelId="{80A41FF1-75D3-48AC-8DEA-E4BFDC33BDB4}" type="pres">
      <dgm:prSet presAssocID="{BD6F4F76-DF2D-4A56-BB6F-A4B509259580}" presName="compositeSpace" presStyleCnt="0"/>
      <dgm:spPr/>
    </dgm:pt>
    <dgm:pt modelId="{46AAB138-C97E-46C7-9199-B99538E874F2}" type="pres">
      <dgm:prSet presAssocID="{766AB98A-635C-4EC3-9E6B-943FE67DBC73}" presName="composite" presStyleCnt="0"/>
      <dgm:spPr/>
    </dgm:pt>
    <dgm:pt modelId="{F9BBB295-897D-4D1F-A585-763A14C5F9CB}" type="pres">
      <dgm:prSet presAssocID="{766AB98A-635C-4EC3-9E6B-943FE67DBC73}" presName="bgChev" presStyleLbl="node1" presStyleIdx="1" presStyleCnt="4" custScaleX="110224" custScaleY="132563"/>
      <dgm:spPr>
        <a:solidFill>
          <a:schemeClr val="accent1">
            <a:lumMod val="50000"/>
          </a:schemeClr>
        </a:solidFill>
      </dgm:spPr>
    </dgm:pt>
    <dgm:pt modelId="{7AC46F05-65F8-4A10-B3B7-E9A7FE5D03BB}" type="pres">
      <dgm:prSet presAssocID="{766AB98A-635C-4EC3-9E6B-943FE67DBC73}" presName="txNode" presStyleLbl="fgAcc1" presStyleIdx="1" presStyleCnt="4" custScaleX="123348" custScaleY="120316">
        <dgm:presLayoutVars>
          <dgm:bulletEnabled val="1"/>
        </dgm:presLayoutVars>
      </dgm:prSet>
      <dgm:spPr/>
      <dgm:t>
        <a:bodyPr/>
        <a:lstStyle/>
        <a:p>
          <a:endParaRPr lang="en-US"/>
        </a:p>
      </dgm:t>
    </dgm:pt>
    <dgm:pt modelId="{C7C1CC8A-1C91-484B-B7B0-D46DF68807CE}" type="pres">
      <dgm:prSet presAssocID="{EC35F17D-2FEB-40AD-AF7F-F377B5B00770}" presName="compositeSpace" presStyleCnt="0"/>
      <dgm:spPr/>
    </dgm:pt>
    <dgm:pt modelId="{708C64D4-348F-47A5-A638-522D7710A65A}" type="pres">
      <dgm:prSet presAssocID="{A259E842-21D4-4D15-A9EB-D38D2C9DC967}" presName="composite" presStyleCnt="0"/>
      <dgm:spPr/>
    </dgm:pt>
    <dgm:pt modelId="{AF645476-0F20-4FB2-8FEB-9070426538B7}" type="pres">
      <dgm:prSet presAssocID="{A259E842-21D4-4D15-A9EB-D38D2C9DC967}" presName="bgChev" presStyleLbl="node1" presStyleIdx="2" presStyleCnt="4" custScaleX="110891" custScaleY="132548"/>
      <dgm:spPr>
        <a:solidFill>
          <a:schemeClr val="accent1"/>
        </a:solidFill>
        <a:ln>
          <a:noFill/>
        </a:ln>
      </dgm:spPr>
    </dgm:pt>
    <dgm:pt modelId="{502E015F-B4FD-4CBA-9938-0B75612FC022}" type="pres">
      <dgm:prSet presAssocID="{A259E842-21D4-4D15-A9EB-D38D2C9DC967}" presName="txNode" presStyleLbl="fgAcc1" presStyleIdx="2" presStyleCnt="4" custScaleX="127310" custScaleY="118003">
        <dgm:presLayoutVars>
          <dgm:bulletEnabled val="1"/>
        </dgm:presLayoutVars>
      </dgm:prSet>
      <dgm:spPr/>
      <dgm:t>
        <a:bodyPr/>
        <a:lstStyle/>
        <a:p>
          <a:endParaRPr lang="en-US"/>
        </a:p>
      </dgm:t>
    </dgm:pt>
    <dgm:pt modelId="{C8CFC5D7-3B49-4558-827D-8339C1BF5AEB}" type="pres">
      <dgm:prSet presAssocID="{7D4D1807-2886-4C28-9513-09335AE6EA68}" presName="compositeSpace" presStyleCnt="0"/>
      <dgm:spPr/>
    </dgm:pt>
    <dgm:pt modelId="{0093E29E-7EA2-494E-B73E-DA3E7161E0F3}" type="pres">
      <dgm:prSet presAssocID="{DFC63B85-37CD-4474-ACF3-C756904CF6CC}" presName="composite" presStyleCnt="0"/>
      <dgm:spPr/>
    </dgm:pt>
    <dgm:pt modelId="{62D7A723-A27A-43E5-8E47-BD8F34885FA4}" type="pres">
      <dgm:prSet presAssocID="{DFC63B85-37CD-4474-ACF3-C756904CF6CC}" presName="bgChev" presStyleLbl="node1" presStyleIdx="3" presStyleCnt="4" custScaleX="106503" custScaleY="141874"/>
      <dgm:spPr>
        <a:solidFill>
          <a:schemeClr val="accent1">
            <a:lumMod val="40000"/>
            <a:lumOff val="60000"/>
          </a:schemeClr>
        </a:solidFill>
      </dgm:spPr>
    </dgm:pt>
    <dgm:pt modelId="{87EEAA78-4BFE-4E63-A155-56278DC49BCA}" type="pres">
      <dgm:prSet presAssocID="{DFC63B85-37CD-4474-ACF3-C756904CF6CC}" presName="txNode" presStyleLbl="fgAcc1" presStyleIdx="3" presStyleCnt="4" custScaleX="120769" custScaleY="119386" custLinFactNeighborX="1670" custLinFactNeighborY="-7176">
        <dgm:presLayoutVars>
          <dgm:bulletEnabled val="1"/>
        </dgm:presLayoutVars>
      </dgm:prSet>
      <dgm:spPr/>
      <dgm:t>
        <a:bodyPr/>
        <a:lstStyle/>
        <a:p>
          <a:endParaRPr lang="en-US"/>
        </a:p>
      </dgm:t>
    </dgm:pt>
  </dgm:ptLst>
  <dgm:cxnLst>
    <dgm:cxn modelId="{E325C806-6E5C-402C-BE0B-13F18BFD5912}" type="presOf" srcId="{766AB98A-635C-4EC3-9E6B-943FE67DBC73}" destId="{7AC46F05-65F8-4A10-B3B7-E9A7FE5D03BB}" srcOrd="0" destOrd="0" presId="urn:microsoft.com/office/officeart/2005/8/layout/chevronAccent+Icon"/>
    <dgm:cxn modelId="{9F9BA7D8-0980-4867-9D81-5FB6CCDA8152}" type="presOf" srcId="{88F511A2-07EB-419F-8D0E-757EBF0AE621}" destId="{57A97577-F878-45CB-BEB8-7DA21EF2FBBB}" srcOrd="0" destOrd="0" presId="urn:microsoft.com/office/officeart/2005/8/layout/chevronAccent+Icon"/>
    <dgm:cxn modelId="{74FDC76A-297F-48D0-8918-DC4E1404C20F}" type="presOf" srcId="{638F8B80-162D-49A8-9806-B2F9DE68FAC2}" destId="{D114F978-5483-419F-8854-237A8F026888}" srcOrd="0" destOrd="0" presId="urn:microsoft.com/office/officeart/2005/8/layout/chevronAccent+Icon"/>
    <dgm:cxn modelId="{7A8C77F3-84F0-42E3-982F-4F50897F7686}" type="presOf" srcId="{A259E842-21D4-4D15-A9EB-D38D2C9DC967}" destId="{502E015F-B4FD-4CBA-9938-0B75612FC022}" srcOrd="0" destOrd="0" presId="urn:microsoft.com/office/officeart/2005/8/layout/chevronAccent+Icon"/>
    <dgm:cxn modelId="{3352DDC6-73B4-404C-87ED-A47B18279A1A}" srcId="{638F8B80-162D-49A8-9806-B2F9DE68FAC2}" destId="{A259E842-21D4-4D15-A9EB-D38D2C9DC967}" srcOrd="2" destOrd="0" parTransId="{D1D08DE4-B295-4E24-AFB8-A857750EDD05}" sibTransId="{7D4D1807-2886-4C28-9513-09335AE6EA68}"/>
    <dgm:cxn modelId="{9835DFDF-5AAB-48B6-B674-6A5AB8B145F8}" srcId="{638F8B80-162D-49A8-9806-B2F9DE68FAC2}" destId="{88F511A2-07EB-419F-8D0E-757EBF0AE621}" srcOrd="0" destOrd="0" parTransId="{A0419A21-11D2-4AE0-8DF6-1C7EF311ECCE}" sibTransId="{BD6F4F76-DF2D-4A56-BB6F-A4B509259580}"/>
    <dgm:cxn modelId="{8D471FC7-AE26-42C5-BBA8-E226485BF937}" srcId="{638F8B80-162D-49A8-9806-B2F9DE68FAC2}" destId="{DFC63B85-37CD-4474-ACF3-C756904CF6CC}" srcOrd="3" destOrd="0" parTransId="{2C9C1DD8-4462-4A67-997C-37FE1CD9F3CF}" sibTransId="{F0CB84D7-0319-4D51-A860-573AC1722540}"/>
    <dgm:cxn modelId="{5402F87B-031E-4506-9562-25C6EC229375}" type="presOf" srcId="{DFC63B85-37CD-4474-ACF3-C756904CF6CC}" destId="{87EEAA78-4BFE-4E63-A155-56278DC49BCA}" srcOrd="0" destOrd="0" presId="urn:microsoft.com/office/officeart/2005/8/layout/chevronAccent+Icon"/>
    <dgm:cxn modelId="{15B9375D-28BD-4F9F-B36F-F6E653872CF1}" srcId="{638F8B80-162D-49A8-9806-B2F9DE68FAC2}" destId="{766AB98A-635C-4EC3-9E6B-943FE67DBC73}" srcOrd="1" destOrd="0" parTransId="{9DAC8770-D0C0-4812-97BC-7C937D9EF77B}" sibTransId="{EC35F17D-2FEB-40AD-AF7F-F377B5B00770}"/>
    <dgm:cxn modelId="{1482446E-8531-445B-B1D6-0AD99BB804F1}" type="presParOf" srcId="{D114F978-5483-419F-8854-237A8F026888}" destId="{C1B98AEF-401A-4439-A524-B501C50C11F9}" srcOrd="0" destOrd="0" presId="urn:microsoft.com/office/officeart/2005/8/layout/chevronAccent+Icon"/>
    <dgm:cxn modelId="{F0E975FA-E377-413D-B323-CEDB48E80A5F}" type="presParOf" srcId="{C1B98AEF-401A-4439-A524-B501C50C11F9}" destId="{7A0710CC-FED6-42C5-B1B2-5D0D9E5C2A02}" srcOrd="0" destOrd="0" presId="urn:microsoft.com/office/officeart/2005/8/layout/chevronAccent+Icon"/>
    <dgm:cxn modelId="{9A229A6D-65DF-464B-AD3A-C59C70A57B67}" type="presParOf" srcId="{C1B98AEF-401A-4439-A524-B501C50C11F9}" destId="{57A97577-F878-45CB-BEB8-7DA21EF2FBBB}" srcOrd="1" destOrd="0" presId="urn:microsoft.com/office/officeart/2005/8/layout/chevronAccent+Icon"/>
    <dgm:cxn modelId="{1F1E3879-88A2-47D1-912F-AB043B15A51A}" type="presParOf" srcId="{D114F978-5483-419F-8854-237A8F026888}" destId="{80A41FF1-75D3-48AC-8DEA-E4BFDC33BDB4}" srcOrd="1" destOrd="0" presId="urn:microsoft.com/office/officeart/2005/8/layout/chevronAccent+Icon"/>
    <dgm:cxn modelId="{4F80FDF5-8C2A-47AF-B441-8820D3082D16}" type="presParOf" srcId="{D114F978-5483-419F-8854-237A8F026888}" destId="{46AAB138-C97E-46C7-9199-B99538E874F2}" srcOrd="2" destOrd="0" presId="urn:microsoft.com/office/officeart/2005/8/layout/chevronAccent+Icon"/>
    <dgm:cxn modelId="{4EA7BA6C-7E58-4828-8D01-03A3F9356CF4}" type="presParOf" srcId="{46AAB138-C97E-46C7-9199-B99538E874F2}" destId="{F9BBB295-897D-4D1F-A585-763A14C5F9CB}" srcOrd="0" destOrd="0" presId="urn:microsoft.com/office/officeart/2005/8/layout/chevronAccent+Icon"/>
    <dgm:cxn modelId="{AEA430DD-1D6B-4FA2-9AC5-66FD445319F3}" type="presParOf" srcId="{46AAB138-C97E-46C7-9199-B99538E874F2}" destId="{7AC46F05-65F8-4A10-B3B7-E9A7FE5D03BB}" srcOrd="1" destOrd="0" presId="urn:microsoft.com/office/officeart/2005/8/layout/chevronAccent+Icon"/>
    <dgm:cxn modelId="{2A4303B5-F610-451A-836F-D42D28A9980A}" type="presParOf" srcId="{D114F978-5483-419F-8854-237A8F026888}" destId="{C7C1CC8A-1C91-484B-B7B0-D46DF68807CE}" srcOrd="3" destOrd="0" presId="urn:microsoft.com/office/officeart/2005/8/layout/chevronAccent+Icon"/>
    <dgm:cxn modelId="{F07E3370-A670-48EE-AE97-3E00BF46A40B}" type="presParOf" srcId="{D114F978-5483-419F-8854-237A8F026888}" destId="{708C64D4-348F-47A5-A638-522D7710A65A}" srcOrd="4" destOrd="0" presId="urn:microsoft.com/office/officeart/2005/8/layout/chevronAccent+Icon"/>
    <dgm:cxn modelId="{655A2059-F708-4CA5-8B96-9FCB8E6375F9}" type="presParOf" srcId="{708C64D4-348F-47A5-A638-522D7710A65A}" destId="{AF645476-0F20-4FB2-8FEB-9070426538B7}" srcOrd="0" destOrd="0" presId="urn:microsoft.com/office/officeart/2005/8/layout/chevronAccent+Icon"/>
    <dgm:cxn modelId="{242391BE-C7A6-43F2-A962-E75B09C2BEAE}" type="presParOf" srcId="{708C64D4-348F-47A5-A638-522D7710A65A}" destId="{502E015F-B4FD-4CBA-9938-0B75612FC022}" srcOrd="1" destOrd="0" presId="urn:microsoft.com/office/officeart/2005/8/layout/chevronAccent+Icon"/>
    <dgm:cxn modelId="{4126C8D1-B125-45F3-B9D8-5F3C6400B865}" type="presParOf" srcId="{D114F978-5483-419F-8854-237A8F026888}" destId="{C8CFC5D7-3B49-4558-827D-8339C1BF5AEB}" srcOrd="5" destOrd="0" presId="urn:microsoft.com/office/officeart/2005/8/layout/chevronAccent+Icon"/>
    <dgm:cxn modelId="{0CB40420-1AEC-43E7-BE78-62B21C814216}" type="presParOf" srcId="{D114F978-5483-419F-8854-237A8F026888}" destId="{0093E29E-7EA2-494E-B73E-DA3E7161E0F3}" srcOrd="6" destOrd="0" presId="urn:microsoft.com/office/officeart/2005/8/layout/chevronAccent+Icon"/>
    <dgm:cxn modelId="{F7F2A1B4-8477-4521-AECA-10F924A120B2}" type="presParOf" srcId="{0093E29E-7EA2-494E-B73E-DA3E7161E0F3}" destId="{62D7A723-A27A-43E5-8E47-BD8F34885FA4}" srcOrd="0" destOrd="0" presId="urn:microsoft.com/office/officeart/2005/8/layout/chevronAccent+Icon"/>
    <dgm:cxn modelId="{BA31177A-73AD-4DD5-B0EF-66EFBB3D8C88}" type="presParOf" srcId="{0093E29E-7EA2-494E-B73E-DA3E7161E0F3}" destId="{87EEAA78-4BFE-4E63-A155-56278DC49BC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7B950-67CD-44D7-BD34-53F55E9B55DC}" type="doc">
      <dgm:prSet loTypeId="urn:microsoft.com/office/officeart/2005/8/layout/hProcess9" loCatId="process" qsTypeId="urn:microsoft.com/office/officeart/2005/8/quickstyle/simple4" qsCatId="simple" csTypeId="urn:microsoft.com/office/officeart/2005/8/colors/colorful1" csCatId="colorful" phldr="1"/>
      <dgm:spPr/>
    </dgm:pt>
    <dgm:pt modelId="{F0A09191-AB65-4716-A226-9842633A7BD5}">
      <dgm:prSet phldrT="[Text]" custT="1"/>
      <dgm:spPr/>
      <dgm:t>
        <a:bodyPr/>
        <a:lstStyle/>
        <a:p>
          <a:r>
            <a:rPr lang="en-US" sz="1800" dirty="0"/>
            <a:t>Discovery</a:t>
          </a:r>
          <a:endParaRPr lang="en-CA" sz="1800" dirty="0"/>
        </a:p>
      </dgm:t>
    </dgm:pt>
    <dgm:pt modelId="{0AF80428-D3A5-400E-B45B-AA310B950D9E}" type="parTrans" cxnId="{D350B69C-06F6-41B5-841C-1F199A6E2C58}">
      <dgm:prSet/>
      <dgm:spPr/>
      <dgm:t>
        <a:bodyPr/>
        <a:lstStyle/>
        <a:p>
          <a:endParaRPr lang="en-CA"/>
        </a:p>
      </dgm:t>
    </dgm:pt>
    <dgm:pt modelId="{EAC59314-498B-4623-84B1-81734F0C224C}" type="sibTrans" cxnId="{D350B69C-06F6-41B5-841C-1F199A6E2C58}">
      <dgm:prSet/>
      <dgm:spPr/>
      <dgm:t>
        <a:bodyPr/>
        <a:lstStyle/>
        <a:p>
          <a:endParaRPr lang="en-CA"/>
        </a:p>
      </dgm:t>
    </dgm:pt>
    <dgm:pt modelId="{DE0B229D-7353-42A8-98B2-F6E8FEB63C7C}">
      <dgm:prSet phldrT="[Text]"/>
      <dgm:spPr/>
      <dgm:t>
        <a:bodyPr/>
        <a:lstStyle/>
        <a:p>
          <a:r>
            <a:rPr lang="en-US" dirty="0"/>
            <a:t>Biomarker-driven clinical trials</a:t>
          </a:r>
          <a:endParaRPr lang="en-CA" dirty="0"/>
        </a:p>
      </dgm:t>
    </dgm:pt>
    <dgm:pt modelId="{446B4F07-2566-4A13-9FBE-6ACB686BCBD3}" type="parTrans" cxnId="{CF070E52-9CA7-46AC-910D-721C50D74A0E}">
      <dgm:prSet/>
      <dgm:spPr/>
      <dgm:t>
        <a:bodyPr/>
        <a:lstStyle/>
        <a:p>
          <a:endParaRPr lang="en-CA"/>
        </a:p>
      </dgm:t>
    </dgm:pt>
    <dgm:pt modelId="{D2677A94-D8CE-4151-9DF3-E54F2283B245}" type="sibTrans" cxnId="{CF070E52-9CA7-46AC-910D-721C50D74A0E}">
      <dgm:prSet/>
      <dgm:spPr/>
      <dgm:t>
        <a:bodyPr/>
        <a:lstStyle/>
        <a:p>
          <a:endParaRPr lang="en-CA"/>
        </a:p>
      </dgm:t>
    </dgm:pt>
    <dgm:pt modelId="{90C9F477-2541-4060-991B-37AB0C5EFD79}">
      <dgm:prSet phldrT="[Text]" custT="1"/>
      <dgm:spPr/>
      <dgm:t>
        <a:bodyPr/>
        <a:lstStyle/>
        <a:p>
          <a:r>
            <a:rPr lang="en-US" sz="1800" dirty="0"/>
            <a:t>Definitive clinical trials</a:t>
          </a:r>
          <a:endParaRPr lang="en-CA" sz="1800" dirty="0"/>
        </a:p>
      </dgm:t>
    </dgm:pt>
    <dgm:pt modelId="{F2E7842C-143E-4D1F-8CC0-AADE11536290}" type="parTrans" cxnId="{1BEB8D76-FB8B-4310-BFAD-0FC501542753}">
      <dgm:prSet/>
      <dgm:spPr/>
      <dgm:t>
        <a:bodyPr/>
        <a:lstStyle/>
        <a:p>
          <a:endParaRPr lang="en-CA"/>
        </a:p>
      </dgm:t>
    </dgm:pt>
    <dgm:pt modelId="{404D73C3-5CE2-4C8D-9AC3-52750201CF2E}" type="sibTrans" cxnId="{1BEB8D76-FB8B-4310-BFAD-0FC501542753}">
      <dgm:prSet/>
      <dgm:spPr/>
      <dgm:t>
        <a:bodyPr/>
        <a:lstStyle/>
        <a:p>
          <a:endParaRPr lang="en-CA"/>
        </a:p>
      </dgm:t>
    </dgm:pt>
    <dgm:pt modelId="{D23B3414-000E-4C8E-A0C3-76352E06549F}">
      <dgm:prSet custT="1"/>
      <dgm:spPr/>
      <dgm:t>
        <a:bodyPr/>
        <a:lstStyle/>
        <a:p>
          <a:r>
            <a:rPr lang="en-US" sz="1700" dirty="0"/>
            <a:t>Evaluation of Causality</a:t>
          </a:r>
          <a:endParaRPr lang="en-CA" sz="1700" dirty="0"/>
        </a:p>
      </dgm:t>
    </dgm:pt>
    <dgm:pt modelId="{0DACA228-1383-46A7-B990-63E2F825E8AA}" type="parTrans" cxnId="{8D53F56F-0135-436F-96EF-07D7EE0CCDA1}">
      <dgm:prSet/>
      <dgm:spPr/>
      <dgm:t>
        <a:bodyPr/>
        <a:lstStyle/>
        <a:p>
          <a:endParaRPr lang="en-CA"/>
        </a:p>
      </dgm:t>
    </dgm:pt>
    <dgm:pt modelId="{95B4AC7D-B4C7-4161-B7F9-95633445FC7A}" type="sibTrans" cxnId="{8D53F56F-0135-436F-96EF-07D7EE0CCDA1}">
      <dgm:prSet/>
      <dgm:spPr/>
      <dgm:t>
        <a:bodyPr/>
        <a:lstStyle/>
        <a:p>
          <a:endParaRPr lang="en-CA"/>
        </a:p>
      </dgm:t>
    </dgm:pt>
    <dgm:pt modelId="{19BB12B8-7437-4D16-838B-32397EE34F0A}">
      <dgm:prSet custT="1"/>
      <dgm:spPr/>
      <dgm:t>
        <a:bodyPr/>
        <a:lstStyle/>
        <a:p>
          <a:r>
            <a:rPr lang="en-US" sz="1700" dirty="0"/>
            <a:t>Molecular epi studies</a:t>
          </a:r>
          <a:endParaRPr lang="en-CA" sz="1700" dirty="0"/>
        </a:p>
      </dgm:t>
    </dgm:pt>
    <dgm:pt modelId="{FC86420B-CCB4-4CA3-BFFC-846C07B9B97C}" type="parTrans" cxnId="{18532522-6503-44D8-B374-C4E550270132}">
      <dgm:prSet/>
      <dgm:spPr/>
      <dgm:t>
        <a:bodyPr/>
        <a:lstStyle/>
        <a:p>
          <a:endParaRPr lang="en-CA"/>
        </a:p>
      </dgm:t>
    </dgm:pt>
    <dgm:pt modelId="{2F376F46-4EA2-4E53-A580-5FF1D6B64091}" type="sibTrans" cxnId="{18532522-6503-44D8-B374-C4E550270132}">
      <dgm:prSet/>
      <dgm:spPr/>
      <dgm:t>
        <a:bodyPr/>
        <a:lstStyle/>
        <a:p>
          <a:endParaRPr lang="en-CA"/>
        </a:p>
      </dgm:t>
    </dgm:pt>
    <dgm:pt modelId="{3A99CA8F-628E-424E-9CF6-37EAD5B7C907}">
      <dgm:prSet custT="1"/>
      <dgm:spPr/>
      <dgm:t>
        <a:bodyPr/>
        <a:lstStyle/>
        <a:p>
          <a:r>
            <a:rPr lang="en-US" sz="1700" dirty="0"/>
            <a:t>Preclinical Testing</a:t>
          </a:r>
          <a:endParaRPr lang="en-CA" sz="1700" dirty="0"/>
        </a:p>
      </dgm:t>
    </dgm:pt>
    <dgm:pt modelId="{5BFC425E-1912-4CE8-8251-A1E779BABA9A}" type="parTrans" cxnId="{77803676-A425-49E7-96FD-61809B1F909B}">
      <dgm:prSet/>
      <dgm:spPr/>
      <dgm:t>
        <a:bodyPr/>
        <a:lstStyle/>
        <a:p>
          <a:endParaRPr lang="en-CA"/>
        </a:p>
      </dgm:t>
    </dgm:pt>
    <dgm:pt modelId="{D8593E9C-C541-47B3-AE55-59DC417949AD}" type="sibTrans" cxnId="{77803676-A425-49E7-96FD-61809B1F909B}">
      <dgm:prSet/>
      <dgm:spPr/>
      <dgm:t>
        <a:bodyPr/>
        <a:lstStyle/>
        <a:p>
          <a:endParaRPr lang="en-CA"/>
        </a:p>
      </dgm:t>
    </dgm:pt>
    <dgm:pt modelId="{F5FD9BE2-73A8-4FBA-8C50-13B96493417F}">
      <dgm:prSet/>
      <dgm:spPr/>
      <dgm:t>
        <a:bodyPr/>
        <a:lstStyle/>
        <a:p>
          <a:r>
            <a:rPr lang="en-US" dirty="0"/>
            <a:t>Safety and Tolerability Trials</a:t>
          </a:r>
          <a:endParaRPr lang="en-CA" dirty="0"/>
        </a:p>
      </dgm:t>
    </dgm:pt>
    <dgm:pt modelId="{0D82E65B-951C-4EDD-B303-CDFD4168948A}" type="parTrans" cxnId="{2030CBE0-ABDF-426E-9D4C-926A77EED8A4}">
      <dgm:prSet/>
      <dgm:spPr/>
      <dgm:t>
        <a:bodyPr/>
        <a:lstStyle/>
        <a:p>
          <a:endParaRPr lang="en-CA"/>
        </a:p>
      </dgm:t>
    </dgm:pt>
    <dgm:pt modelId="{06FEDE11-E12F-409C-9946-B16BBB0367D7}" type="sibTrans" cxnId="{2030CBE0-ABDF-426E-9D4C-926A77EED8A4}">
      <dgm:prSet/>
      <dgm:spPr/>
      <dgm:t>
        <a:bodyPr/>
        <a:lstStyle/>
        <a:p>
          <a:endParaRPr lang="en-CA"/>
        </a:p>
      </dgm:t>
    </dgm:pt>
    <dgm:pt modelId="{40CE397D-09B5-455D-8795-3256B7CE2B9D}" type="pres">
      <dgm:prSet presAssocID="{B8F7B950-67CD-44D7-BD34-53F55E9B55DC}" presName="CompostProcess" presStyleCnt="0">
        <dgm:presLayoutVars>
          <dgm:dir/>
          <dgm:resizeHandles val="exact"/>
        </dgm:presLayoutVars>
      </dgm:prSet>
      <dgm:spPr/>
    </dgm:pt>
    <dgm:pt modelId="{54B4A041-9C0D-4E03-B307-C726A8B0A0C0}" type="pres">
      <dgm:prSet presAssocID="{B8F7B950-67CD-44D7-BD34-53F55E9B55DC}" presName="arrow" presStyleLbl="bgShp" presStyleIdx="0" presStyleCnt="1" custLinFactNeighborX="0" custLinFactNeighborY="6533"/>
      <dgm:spPr/>
    </dgm:pt>
    <dgm:pt modelId="{A965F41C-4E76-459E-BBAE-70D60292479F}" type="pres">
      <dgm:prSet presAssocID="{B8F7B950-67CD-44D7-BD34-53F55E9B55DC}" presName="linearProcess" presStyleCnt="0"/>
      <dgm:spPr/>
    </dgm:pt>
    <dgm:pt modelId="{AD6DFFC5-1C58-42FC-A75D-C7861BECBAC8}" type="pres">
      <dgm:prSet presAssocID="{F0A09191-AB65-4716-A226-9842633A7BD5}" presName="textNode" presStyleLbl="node1" presStyleIdx="0" presStyleCnt="7">
        <dgm:presLayoutVars>
          <dgm:bulletEnabled val="1"/>
        </dgm:presLayoutVars>
      </dgm:prSet>
      <dgm:spPr/>
      <dgm:t>
        <a:bodyPr/>
        <a:lstStyle/>
        <a:p>
          <a:endParaRPr lang="en-US"/>
        </a:p>
      </dgm:t>
    </dgm:pt>
    <dgm:pt modelId="{26F313A5-E542-46BB-A8D3-86BC7B880318}" type="pres">
      <dgm:prSet presAssocID="{EAC59314-498B-4623-84B1-81734F0C224C}" presName="sibTrans" presStyleCnt="0"/>
      <dgm:spPr/>
    </dgm:pt>
    <dgm:pt modelId="{0D8671FF-B477-404D-80CA-6B039EBF9287}" type="pres">
      <dgm:prSet presAssocID="{D23B3414-000E-4C8E-A0C3-76352E06549F}" presName="textNode" presStyleLbl="node1" presStyleIdx="1" presStyleCnt="7">
        <dgm:presLayoutVars>
          <dgm:bulletEnabled val="1"/>
        </dgm:presLayoutVars>
      </dgm:prSet>
      <dgm:spPr/>
      <dgm:t>
        <a:bodyPr/>
        <a:lstStyle/>
        <a:p>
          <a:endParaRPr lang="en-US"/>
        </a:p>
      </dgm:t>
    </dgm:pt>
    <dgm:pt modelId="{CF408DC7-D0CA-420C-90A1-DD538958CD3B}" type="pres">
      <dgm:prSet presAssocID="{95B4AC7D-B4C7-4161-B7F9-95633445FC7A}" presName="sibTrans" presStyleCnt="0"/>
      <dgm:spPr/>
    </dgm:pt>
    <dgm:pt modelId="{003F4DF7-C16A-45AD-8B60-071ADC44C0F5}" type="pres">
      <dgm:prSet presAssocID="{19BB12B8-7437-4D16-838B-32397EE34F0A}" presName="textNode" presStyleLbl="node1" presStyleIdx="2" presStyleCnt="7">
        <dgm:presLayoutVars>
          <dgm:bulletEnabled val="1"/>
        </dgm:presLayoutVars>
      </dgm:prSet>
      <dgm:spPr/>
      <dgm:t>
        <a:bodyPr/>
        <a:lstStyle/>
        <a:p>
          <a:endParaRPr lang="en-US"/>
        </a:p>
      </dgm:t>
    </dgm:pt>
    <dgm:pt modelId="{0487726B-82C2-4929-804C-606B9F5FAEB3}" type="pres">
      <dgm:prSet presAssocID="{2F376F46-4EA2-4E53-A580-5FF1D6B64091}" presName="sibTrans" presStyleCnt="0"/>
      <dgm:spPr/>
    </dgm:pt>
    <dgm:pt modelId="{F5597609-488B-401B-BAE8-8A7C9A106088}" type="pres">
      <dgm:prSet presAssocID="{3A99CA8F-628E-424E-9CF6-37EAD5B7C907}" presName="textNode" presStyleLbl="node1" presStyleIdx="3" presStyleCnt="7">
        <dgm:presLayoutVars>
          <dgm:bulletEnabled val="1"/>
        </dgm:presLayoutVars>
      </dgm:prSet>
      <dgm:spPr/>
      <dgm:t>
        <a:bodyPr/>
        <a:lstStyle/>
        <a:p>
          <a:endParaRPr lang="en-US"/>
        </a:p>
      </dgm:t>
    </dgm:pt>
    <dgm:pt modelId="{4A1332FA-4040-4BCC-BBC3-AD8A8934F7C6}" type="pres">
      <dgm:prSet presAssocID="{D8593E9C-C541-47B3-AE55-59DC417949AD}" presName="sibTrans" presStyleCnt="0"/>
      <dgm:spPr/>
    </dgm:pt>
    <dgm:pt modelId="{62DF1415-B149-4AFF-A268-D5FB46EA2DD0}" type="pres">
      <dgm:prSet presAssocID="{F5FD9BE2-73A8-4FBA-8C50-13B96493417F}" presName="textNode" presStyleLbl="node1" presStyleIdx="4" presStyleCnt="7">
        <dgm:presLayoutVars>
          <dgm:bulletEnabled val="1"/>
        </dgm:presLayoutVars>
      </dgm:prSet>
      <dgm:spPr/>
      <dgm:t>
        <a:bodyPr/>
        <a:lstStyle/>
        <a:p>
          <a:endParaRPr lang="en-US"/>
        </a:p>
      </dgm:t>
    </dgm:pt>
    <dgm:pt modelId="{DE8EC07C-86E9-4E11-AE7A-A6B75538DF05}" type="pres">
      <dgm:prSet presAssocID="{06FEDE11-E12F-409C-9946-B16BBB0367D7}" presName="sibTrans" presStyleCnt="0"/>
      <dgm:spPr/>
    </dgm:pt>
    <dgm:pt modelId="{D3F6449B-59D2-48BB-8A97-E68FEE7E28F5}" type="pres">
      <dgm:prSet presAssocID="{DE0B229D-7353-42A8-98B2-F6E8FEB63C7C}" presName="textNode" presStyleLbl="node1" presStyleIdx="5" presStyleCnt="7">
        <dgm:presLayoutVars>
          <dgm:bulletEnabled val="1"/>
        </dgm:presLayoutVars>
      </dgm:prSet>
      <dgm:spPr/>
      <dgm:t>
        <a:bodyPr/>
        <a:lstStyle/>
        <a:p>
          <a:endParaRPr lang="en-US"/>
        </a:p>
      </dgm:t>
    </dgm:pt>
    <dgm:pt modelId="{4EBC9B90-FBC6-4486-8A6A-F270912723C5}" type="pres">
      <dgm:prSet presAssocID="{D2677A94-D8CE-4151-9DF3-E54F2283B245}" presName="sibTrans" presStyleCnt="0"/>
      <dgm:spPr/>
    </dgm:pt>
    <dgm:pt modelId="{62886113-E12C-4232-9D73-F07C13FC6304}" type="pres">
      <dgm:prSet presAssocID="{90C9F477-2541-4060-991B-37AB0C5EFD79}" presName="textNode" presStyleLbl="node1" presStyleIdx="6" presStyleCnt="7">
        <dgm:presLayoutVars>
          <dgm:bulletEnabled val="1"/>
        </dgm:presLayoutVars>
      </dgm:prSet>
      <dgm:spPr/>
      <dgm:t>
        <a:bodyPr/>
        <a:lstStyle/>
        <a:p>
          <a:endParaRPr lang="en-US"/>
        </a:p>
      </dgm:t>
    </dgm:pt>
  </dgm:ptLst>
  <dgm:cxnLst>
    <dgm:cxn modelId="{77803676-A425-49E7-96FD-61809B1F909B}" srcId="{B8F7B950-67CD-44D7-BD34-53F55E9B55DC}" destId="{3A99CA8F-628E-424E-9CF6-37EAD5B7C907}" srcOrd="3" destOrd="0" parTransId="{5BFC425E-1912-4CE8-8251-A1E779BABA9A}" sibTransId="{D8593E9C-C541-47B3-AE55-59DC417949AD}"/>
    <dgm:cxn modelId="{1BEB8D76-FB8B-4310-BFAD-0FC501542753}" srcId="{B8F7B950-67CD-44D7-BD34-53F55E9B55DC}" destId="{90C9F477-2541-4060-991B-37AB0C5EFD79}" srcOrd="6" destOrd="0" parTransId="{F2E7842C-143E-4D1F-8CC0-AADE11536290}" sibTransId="{404D73C3-5CE2-4C8D-9AC3-52750201CF2E}"/>
    <dgm:cxn modelId="{695840E8-B646-469F-9561-0EEE449EE097}" type="presOf" srcId="{19BB12B8-7437-4D16-838B-32397EE34F0A}" destId="{003F4DF7-C16A-45AD-8B60-071ADC44C0F5}" srcOrd="0" destOrd="0" presId="urn:microsoft.com/office/officeart/2005/8/layout/hProcess9"/>
    <dgm:cxn modelId="{4EB3D9B1-4F91-41F2-9528-3EA6728FC5E0}" type="presOf" srcId="{DE0B229D-7353-42A8-98B2-F6E8FEB63C7C}" destId="{D3F6449B-59D2-48BB-8A97-E68FEE7E28F5}" srcOrd="0" destOrd="0" presId="urn:microsoft.com/office/officeart/2005/8/layout/hProcess9"/>
    <dgm:cxn modelId="{BA318A1D-475D-42F3-A055-68968BD5EB66}" type="presOf" srcId="{F0A09191-AB65-4716-A226-9842633A7BD5}" destId="{AD6DFFC5-1C58-42FC-A75D-C7861BECBAC8}" srcOrd="0" destOrd="0" presId="urn:microsoft.com/office/officeart/2005/8/layout/hProcess9"/>
    <dgm:cxn modelId="{2030CBE0-ABDF-426E-9D4C-926A77EED8A4}" srcId="{B8F7B950-67CD-44D7-BD34-53F55E9B55DC}" destId="{F5FD9BE2-73A8-4FBA-8C50-13B96493417F}" srcOrd="4" destOrd="0" parTransId="{0D82E65B-951C-4EDD-B303-CDFD4168948A}" sibTransId="{06FEDE11-E12F-409C-9946-B16BBB0367D7}"/>
    <dgm:cxn modelId="{18532522-6503-44D8-B374-C4E550270132}" srcId="{B8F7B950-67CD-44D7-BD34-53F55E9B55DC}" destId="{19BB12B8-7437-4D16-838B-32397EE34F0A}" srcOrd="2" destOrd="0" parTransId="{FC86420B-CCB4-4CA3-BFFC-846C07B9B97C}" sibTransId="{2F376F46-4EA2-4E53-A580-5FF1D6B64091}"/>
    <dgm:cxn modelId="{D350B69C-06F6-41B5-841C-1F199A6E2C58}" srcId="{B8F7B950-67CD-44D7-BD34-53F55E9B55DC}" destId="{F0A09191-AB65-4716-A226-9842633A7BD5}" srcOrd="0" destOrd="0" parTransId="{0AF80428-D3A5-400E-B45B-AA310B950D9E}" sibTransId="{EAC59314-498B-4623-84B1-81734F0C224C}"/>
    <dgm:cxn modelId="{CF070E52-9CA7-46AC-910D-721C50D74A0E}" srcId="{B8F7B950-67CD-44D7-BD34-53F55E9B55DC}" destId="{DE0B229D-7353-42A8-98B2-F6E8FEB63C7C}" srcOrd="5" destOrd="0" parTransId="{446B4F07-2566-4A13-9FBE-6ACB686BCBD3}" sibTransId="{D2677A94-D8CE-4151-9DF3-E54F2283B245}"/>
    <dgm:cxn modelId="{F01F7240-5F3F-4199-BBAD-45C5B2E874AE}" type="presOf" srcId="{90C9F477-2541-4060-991B-37AB0C5EFD79}" destId="{62886113-E12C-4232-9D73-F07C13FC6304}" srcOrd="0" destOrd="0" presId="urn:microsoft.com/office/officeart/2005/8/layout/hProcess9"/>
    <dgm:cxn modelId="{83585549-83C4-4079-8ADC-D5A259940E5F}" type="presOf" srcId="{3A99CA8F-628E-424E-9CF6-37EAD5B7C907}" destId="{F5597609-488B-401B-BAE8-8A7C9A106088}" srcOrd="0" destOrd="0" presId="urn:microsoft.com/office/officeart/2005/8/layout/hProcess9"/>
    <dgm:cxn modelId="{A376AF2E-528A-42E7-8FA5-4D3863F1E65A}" type="presOf" srcId="{F5FD9BE2-73A8-4FBA-8C50-13B96493417F}" destId="{62DF1415-B149-4AFF-A268-D5FB46EA2DD0}" srcOrd="0" destOrd="0" presId="urn:microsoft.com/office/officeart/2005/8/layout/hProcess9"/>
    <dgm:cxn modelId="{8D53F56F-0135-436F-96EF-07D7EE0CCDA1}" srcId="{B8F7B950-67CD-44D7-BD34-53F55E9B55DC}" destId="{D23B3414-000E-4C8E-A0C3-76352E06549F}" srcOrd="1" destOrd="0" parTransId="{0DACA228-1383-46A7-B990-63E2F825E8AA}" sibTransId="{95B4AC7D-B4C7-4161-B7F9-95633445FC7A}"/>
    <dgm:cxn modelId="{AE1734EB-8AEF-4C52-A2D6-C3B4239B4529}" type="presOf" srcId="{B8F7B950-67CD-44D7-BD34-53F55E9B55DC}" destId="{40CE397D-09B5-455D-8795-3256B7CE2B9D}" srcOrd="0" destOrd="0" presId="urn:microsoft.com/office/officeart/2005/8/layout/hProcess9"/>
    <dgm:cxn modelId="{1938E150-03B8-4CB8-9F6F-424E659AE407}" type="presOf" srcId="{D23B3414-000E-4C8E-A0C3-76352E06549F}" destId="{0D8671FF-B477-404D-80CA-6B039EBF9287}" srcOrd="0" destOrd="0" presId="urn:microsoft.com/office/officeart/2005/8/layout/hProcess9"/>
    <dgm:cxn modelId="{0D8E8D03-7CEE-4DB2-BDA2-9DA708566DAB}" type="presParOf" srcId="{40CE397D-09B5-455D-8795-3256B7CE2B9D}" destId="{54B4A041-9C0D-4E03-B307-C726A8B0A0C0}" srcOrd="0" destOrd="0" presId="urn:microsoft.com/office/officeart/2005/8/layout/hProcess9"/>
    <dgm:cxn modelId="{24175309-0A01-4C35-9E26-E6C010D2A596}" type="presParOf" srcId="{40CE397D-09B5-455D-8795-3256B7CE2B9D}" destId="{A965F41C-4E76-459E-BBAE-70D60292479F}" srcOrd="1" destOrd="0" presId="urn:microsoft.com/office/officeart/2005/8/layout/hProcess9"/>
    <dgm:cxn modelId="{ABF7FB95-CC71-4A17-AD02-E16037CCFB0C}" type="presParOf" srcId="{A965F41C-4E76-459E-BBAE-70D60292479F}" destId="{AD6DFFC5-1C58-42FC-A75D-C7861BECBAC8}" srcOrd="0" destOrd="0" presId="urn:microsoft.com/office/officeart/2005/8/layout/hProcess9"/>
    <dgm:cxn modelId="{CD90DE6A-7CB6-4140-AE22-0E662E8A271F}" type="presParOf" srcId="{A965F41C-4E76-459E-BBAE-70D60292479F}" destId="{26F313A5-E542-46BB-A8D3-86BC7B880318}" srcOrd="1" destOrd="0" presId="urn:microsoft.com/office/officeart/2005/8/layout/hProcess9"/>
    <dgm:cxn modelId="{E0BCA564-E766-4B1E-8D18-F13E4D9C4A5A}" type="presParOf" srcId="{A965F41C-4E76-459E-BBAE-70D60292479F}" destId="{0D8671FF-B477-404D-80CA-6B039EBF9287}" srcOrd="2" destOrd="0" presId="urn:microsoft.com/office/officeart/2005/8/layout/hProcess9"/>
    <dgm:cxn modelId="{C3A2B8AA-EA30-4A9F-965C-EA004935EF35}" type="presParOf" srcId="{A965F41C-4E76-459E-BBAE-70D60292479F}" destId="{CF408DC7-D0CA-420C-90A1-DD538958CD3B}" srcOrd="3" destOrd="0" presId="urn:microsoft.com/office/officeart/2005/8/layout/hProcess9"/>
    <dgm:cxn modelId="{17978B3D-5C47-4D88-BFF5-75CA138C0FAE}" type="presParOf" srcId="{A965F41C-4E76-459E-BBAE-70D60292479F}" destId="{003F4DF7-C16A-45AD-8B60-071ADC44C0F5}" srcOrd="4" destOrd="0" presId="urn:microsoft.com/office/officeart/2005/8/layout/hProcess9"/>
    <dgm:cxn modelId="{2450EC82-6F9C-4AE4-B851-D14B47319EF6}" type="presParOf" srcId="{A965F41C-4E76-459E-BBAE-70D60292479F}" destId="{0487726B-82C2-4929-804C-606B9F5FAEB3}" srcOrd="5" destOrd="0" presId="urn:microsoft.com/office/officeart/2005/8/layout/hProcess9"/>
    <dgm:cxn modelId="{7E5B2B12-B625-4449-86A8-12CD2233EAAC}" type="presParOf" srcId="{A965F41C-4E76-459E-BBAE-70D60292479F}" destId="{F5597609-488B-401B-BAE8-8A7C9A106088}" srcOrd="6" destOrd="0" presId="urn:microsoft.com/office/officeart/2005/8/layout/hProcess9"/>
    <dgm:cxn modelId="{43296AD4-3092-4B37-BDA7-84F215787AB7}" type="presParOf" srcId="{A965F41C-4E76-459E-BBAE-70D60292479F}" destId="{4A1332FA-4040-4BCC-BBC3-AD8A8934F7C6}" srcOrd="7" destOrd="0" presId="urn:microsoft.com/office/officeart/2005/8/layout/hProcess9"/>
    <dgm:cxn modelId="{F08AE380-A982-45CD-BBB6-83172943C8C3}" type="presParOf" srcId="{A965F41C-4E76-459E-BBAE-70D60292479F}" destId="{62DF1415-B149-4AFF-A268-D5FB46EA2DD0}" srcOrd="8" destOrd="0" presId="urn:microsoft.com/office/officeart/2005/8/layout/hProcess9"/>
    <dgm:cxn modelId="{5D11DB53-EF1C-4A93-BEF0-6D8D2869AE48}" type="presParOf" srcId="{A965F41C-4E76-459E-BBAE-70D60292479F}" destId="{DE8EC07C-86E9-4E11-AE7A-A6B75538DF05}" srcOrd="9" destOrd="0" presId="urn:microsoft.com/office/officeart/2005/8/layout/hProcess9"/>
    <dgm:cxn modelId="{D51EBDA3-8777-45B0-8984-D9AE82D388B5}" type="presParOf" srcId="{A965F41C-4E76-459E-BBAE-70D60292479F}" destId="{D3F6449B-59D2-48BB-8A97-E68FEE7E28F5}" srcOrd="10" destOrd="0" presId="urn:microsoft.com/office/officeart/2005/8/layout/hProcess9"/>
    <dgm:cxn modelId="{2751628E-8E30-4D0E-A9E2-F7ABA079D6F7}" type="presParOf" srcId="{A965F41C-4E76-459E-BBAE-70D60292479F}" destId="{4EBC9B90-FBC6-4486-8A6A-F270912723C5}" srcOrd="11" destOrd="0" presId="urn:microsoft.com/office/officeart/2005/8/layout/hProcess9"/>
    <dgm:cxn modelId="{A4880647-162B-48C0-9C3F-2A5E99D7DE2B}" type="presParOf" srcId="{A965F41C-4E76-459E-BBAE-70D60292479F}" destId="{62886113-E12C-4232-9D73-F07C13FC6304}"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88215-4F9F-4CCE-A976-515FAEEF9BF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D6E3330-6014-47D2-9820-92F257A9F8C5}">
      <dgm:prSet phldrT="[Text]"/>
      <dgm:spPr/>
      <dgm:t>
        <a:bodyPr/>
        <a:lstStyle/>
        <a:p>
          <a:r>
            <a:rPr lang="en-US" dirty="0"/>
            <a:t>More research needed for </a:t>
          </a:r>
          <a:r>
            <a:rPr lang="en-US" dirty="0" smtClean="0"/>
            <a:t>exercise </a:t>
          </a:r>
          <a:r>
            <a:rPr lang="en-US" dirty="0"/>
            <a:t>prescriptions </a:t>
          </a:r>
          <a:r>
            <a:rPr lang="en-US" dirty="0" smtClean="0"/>
            <a:t>for cancer survival</a:t>
          </a:r>
          <a:endParaRPr lang="en-US" dirty="0"/>
        </a:p>
      </dgm:t>
    </dgm:pt>
    <dgm:pt modelId="{7E72FD8A-441F-4D57-80D1-ED0CAF14832A}" type="parTrans" cxnId="{54AF9D3B-4024-4BDA-80A8-F82F80E4F033}">
      <dgm:prSet/>
      <dgm:spPr/>
      <dgm:t>
        <a:bodyPr/>
        <a:lstStyle/>
        <a:p>
          <a:endParaRPr lang="en-US"/>
        </a:p>
      </dgm:t>
    </dgm:pt>
    <dgm:pt modelId="{C5FF05DD-886E-4044-B81D-4EFCB53A75E7}" type="sibTrans" cxnId="{54AF9D3B-4024-4BDA-80A8-F82F80E4F033}">
      <dgm:prSet/>
      <dgm:spPr/>
      <dgm:t>
        <a:bodyPr/>
        <a:lstStyle/>
        <a:p>
          <a:endParaRPr lang="en-US"/>
        </a:p>
      </dgm:t>
    </dgm:pt>
    <dgm:pt modelId="{00475E7A-E4DF-4F33-B9D5-1B9E773DB3D5}">
      <dgm:prSet phldrT="[Text]"/>
      <dgm:spPr/>
      <dgm:t>
        <a:bodyPr/>
        <a:lstStyle/>
        <a:p>
          <a:r>
            <a:rPr lang="en-US" dirty="0"/>
            <a:t>PA is beneficial for </a:t>
          </a:r>
          <a:r>
            <a:rPr lang="en-US" dirty="0" smtClean="0"/>
            <a:t>cancer outcomes but </a:t>
          </a:r>
          <a:r>
            <a:rPr lang="en-US" dirty="0"/>
            <a:t>many knowledge gaps </a:t>
          </a:r>
          <a:r>
            <a:rPr lang="en-US" dirty="0" smtClean="0"/>
            <a:t>remain for several cancer sites</a:t>
          </a:r>
          <a:endParaRPr lang="en-US" dirty="0"/>
        </a:p>
      </dgm:t>
    </dgm:pt>
    <dgm:pt modelId="{9F3B8794-B53D-49AE-8B87-3EBF924CAEDF}" type="parTrans" cxnId="{3B0BFB3B-2FC8-4477-AF49-330679F1C54C}">
      <dgm:prSet/>
      <dgm:spPr/>
      <dgm:t>
        <a:bodyPr/>
        <a:lstStyle/>
        <a:p>
          <a:endParaRPr lang="en-US"/>
        </a:p>
      </dgm:t>
    </dgm:pt>
    <dgm:pt modelId="{E3FCD8F8-4180-4A86-A229-58DC0A8DE730}" type="sibTrans" cxnId="{3B0BFB3B-2FC8-4477-AF49-330679F1C54C}">
      <dgm:prSet/>
      <dgm:spPr/>
      <dgm:t>
        <a:bodyPr/>
        <a:lstStyle/>
        <a:p>
          <a:endParaRPr lang="en-US"/>
        </a:p>
      </dgm:t>
    </dgm:pt>
    <dgm:pt modelId="{31828D53-0AC0-4900-A7DC-885FF8E14575}">
      <dgm:prSet phldrT="[Text]"/>
      <dgm:spPr/>
      <dgm:t>
        <a:bodyPr/>
        <a:lstStyle/>
        <a:p>
          <a:r>
            <a:rPr lang="en-US" dirty="0"/>
            <a:t>Population </a:t>
          </a:r>
          <a:r>
            <a:rPr lang="en-US" dirty="0" smtClean="0"/>
            <a:t>sub-groups and molecular mechanisms </a:t>
          </a:r>
          <a:r>
            <a:rPr lang="en-US" dirty="0"/>
            <a:t>need to be examined</a:t>
          </a:r>
        </a:p>
      </dgm:t>
    </dgm:pt>
    <dgm:pt modelId="{D15FE1B0-28C7-43B8-8952-96CB391B0E8E}" type="parTrans" cxnId="{74228914-2559-4727-A4DF-8513ADE0840E}">
      <dgm:prSet/>
      <dgm:spPr/>
      <dgm:t>
        <a:bodyPr/>
        <a:lstStyle/>
        <a:p>
          <a:endParaRPr lang="en-US"/>
        </a:p>
      </dgm:t>
    </dgm:pt>
    <dgm:pt modelId="{8180254A-F95B-40A6-947E-B1EB6224E12B}" type="sibTrans" cxnId="{74228914-2559-4727-A4DF-8513ADE0840E}">
      <dgm:prSet/>
      <dgm:spPr/>
      <dgm:t>
        <a:bodyPr/>
        <a:lstStyle/>
        <a:p>
          <a:endParaRPr lang="en-US"/>
        </a:p>
      </dgm:t>
    </dgm:pt>
    <dgm:pt modelId="{D5780D9A-1B8B-4BE0-A660-921332615787}">
      <dgm:prSet phldrT="[Text]"/>
      <dgm:spPr/>
      <dgm:t>
        <a:bodyPr/>
        <a:lstStyle/>
        <a:p>
          <a:r>
            <a:rPr lang="en-US" dirty="0"/>
            <a:t>Clear messaging to the public and health professionals needed</a:t>
          </a:r>
        </a:p>
      </dgm:t>
    </dgm:pt>
    <dgm:pt modelId="{3762A9C2-E2E4-490B-A68D-40D9E223E0B4}" type="parTrans" cxnId="{E26DE608-D476-4809-8C95-E7BB9118676D}">
      <dgm:prSet/>
      <dgm:spPr/>
      <dgm:t>
        <a:bodyPr/>
        <a:lstStyle/>
        <a:p>
          <a:endParaRPr lang="en-US"/>
        </a:p>
      </dgm:t>
    </dgm:pt>
    <dgm:pt modelId="{82CF1AEB-78D6-42DA-8864-10377207D630}" type="sibTrans" cxnId="{E26DE608-D476-4809-8C95-E7BB9118676D}">
      <dgm:prSet/>
      <dgm:spPr/>
      <dgm:t>
        <a:bodyPr/>
        <a:lstStyle/>
        <a:p>
          <a:endParaRPr lang="en-US"/>
        </a:p>
      </dgm:t>
    </dgm:pt>
    <dgm:pt modelId="{3954EAD1-3CB5-4226-87A6-A0BE9FC586C1}">
      <dgm:prSet phldrT="[Text]"/>
      <dgm:spPr/>
      <dgm:t>
        <a:bodyPr/>
        <a:lstStyle/>
        <a:p>
          <a:r>
            <a:rPr lang="en-US" dirty="0" smtClean="0"/>
            <a:t>Evidence on SB and cancer outcomes just emerging</a:t>
          </a:r>
          <a:endParaRPr lang="en-US" dirty="0"/>
        </a:p>
      </dgm:t>
    </dgm:pt>
    <dgm:pt modelId="{70E67FD5-C7A6-4AB9-B5D7-998D2EBD7544}" type="parTrans" cxnId="{84940B0E-BEBD-4385-A3D1-DD55B8E4BC18}">
      <dgm:prSet/>
      <dgm:spPr/>
      <dgm:t>
        <a:bodyPr/>
        <a:lstStyle/>
        <a:p>
          <a:endParaRPr lang="en-US"/>
        </a:p>
      </dgm:t>
    </dgm:pt>
    <dgm:pt modelId="{8F2F5F58-60C7-4F47-8BE6-3781CAB19C6D}" type="sibTrans" cxnId="{84940B0E-BEBD-4385-A3D1-DD55B8E4BC18}">
      <dgm:prSet/>
      <dgm:spPr/>
      <dgm:t>
        <a:bodyPr/>
        <a:lstStyle/>
        <a:p>
          <a:endParaRPr lang="en-US"/>
        </a:p>
      </dgm:t>
    </dgm:pt>
    <dgm:pt modelId="{C58C1EF0-1582-42C0-97D9-491BA8B06A48}" type="pres">
      <dgm:prSet presAssocID="{9E488215-4F9F-4CCE-A976-515FAEEF9BF7}" presName="Name0" presStyleCnt="0">
        <dgm:presLayoutVars>
          <dgm:chMax val="7"/>
          <dgm:chPref val="7"/>
          <dgm:dir/>
        </dgm:presLayoutVars>
      </dgm:prSet>
      <dgm:spPr/>
      <dgm:t>
        <a:bodyPr/>
        <a:lstStyle/>
        <a:p>
          <a:endParaRPr lang="en-US"/>
        </a:p>
      </dgm:t>
    </dgm:pt>
    <dgm:pt modelId="{3EA53446-27DA-478D-A572-702E7656351F}" type="pres">
      <dgm:prSet presAssocID="{9E488215-4F9F-4CCE-A976-515FAEEF9BF7}" presName="Name1" presStyleCnt="0"/>
      <dgm:spPr/>
    </dgm:pt>
    <dgm:pt modelId="{F9681629-FBCD-4D35-923E-739F84C656E2}" type="pres">
      <dgm:prSet presAssocID="{9E488215-4F9F-4CCE-A976-515FAEEF9BF7}" presName="cycle" presStyleCnt="0"/>
      <dgm:spPr/>
    </dgm:pt>
    <dgm:pt modelId="{8514B2F3-4AF9-4EBD-AFDE-EA6CB630036C}" type="pres">
      <dgm:prSet presAssocID="{9E488215-4F9F-4CCE-A976-515FAEEF9BF7}" presName="srcNode" presStyleLbl="node1" presStyleIdx="0" presStyleCnt="5"/>
      <dgm:spPr/>
    </dgm:pt>
    <dgm:pt modelId="{1DA3F511-17CB-4C1B-9886-3AA1D40C8997}" type="pres">
      <dgm:prSet presAssocID="{9E488215-4F9F-4CCE-A976-515FAEEF9BF7}" presName="conn" presStyleLbl="parChTrans1D2" presStyleIdx="0" presStyleCnt="1"/>
      <dgm:spPr/>
      <dgm:t>
        <a:bodyPr/>
        <a:lstStyle/>
        <a:p>
          <a:endParaRPr lang="en-US"/>
        </a:p>
      </dgm:t>
    </dgm:pt>
    <dgm:pt modelId="{109BC62A-2336-4333-AF91-EC70181436B1}" type="pres">
      <dgm:prSet presAssocID="{9E488215-4F9F-4CCE-A976-515FAEEF9BF7}" presName="extraNode" presStyleLbl="node1" presStyleIdx="0" presStyleCnt="5"/>
      <dgm:spPr/>
    </dgm:pt>
    <dgm:pt modelId="{926E1FB6-80D0-4F4E-9EA2-A7DD70FC573D}" type="pres">
      <dgm:prSet presAssocID="{9E488215-4F9F-4CCE-A976-515FAEEF9BF7}" presName="dstNode" presStyleLbl="node1" presStyleIdx="0" presStyleCnt="5"/>
      <dgm:spPr/>
    </dgm:pt>
    <dgm:pt modelId="{EFB5D2E8-0471-4FDF-A1A1-B2726D74A93F}" type="pres">
      <dgm:prSet presAssocID="{00475E7A-E4DF-4F33-B9D5-1B9E773DB3D5}" presName="text_1" presStyleLbl="node1" presStyleIdx="0" presStyleCnt="5">
        <dgm:presLayoutVars>
          <dgm:bulletEnabled val="1"/>
        </dgm:presLayoutVars>
      </dgm:prSet>
      <dgm:spPr/>
      <dgm:t>
        <a:bodyPr/>
        <a:lstStyle/>
        <a:p>
          <a:endParaRPr lang="en-US"/>
        </a:p>
      </dgm:t>
    </dgm:pt>
    <dgm:pt modelId="{F98D3A1B-3F73-40EE-B37A-2C76FB818410}" type="pres">
      <dgm:prSet presAssocID="{00475E7A-E4DF-4F33-B9D5-1B9E773DB3D5}" presName="accent_1" presStyleCnt="0"/>
      <dgm:spPr/>
    </dgm:pt>
    <dgm:pt modelId="{AA81D405-54A2-4EB4-9FF6-3D4A1634594C}" type="pres">
      <dgm:prSet presAssocID="{00475E7A-E4DF-4F33-B9D5-1B9E773DB3D5}" presName="accentRepeatNode" presStyleLbl="solidFgAcc1" presStyleIdx="0" presStyleCnt="5"/>
      <dgm:spPr/>
    </dgm:pt>
    <dgm:pt modelId="{36699426-244D-4B39-82D9-6028175903B5}" type="pres">
      <dgm:prSet presAssocID="{3954EAD1-3CB5-4226-87A6-A0BE9FC586C1}" presName="text_2" presStyleLbl="node1" presStyleIdx="1" presStyleCnt="5">
        <dgm:presLayoutVars>
          <dgm:bulletEnabled val="1"/>
        </dgm:presLayoutVars>
      </dgm:prSet>
      <dgm:spPr/>
      <dgm:t>
        <a:bodyPr/>
        <a:lstStyle/>
        <a:p>
          <a:endParaRPr lang="en-US"/>
        </a:p>
      </dgm:t>
    </dgm:pt>
    <dgm:pt modelId="{169EB163-DC04-4D33-8CAC-1D2EFB1903C0}" type="pres">
      <dgm:prSet presAssocID="{3954EAD1-3CB5-4226-87A6-A0BE9FC586C1}" presName="accent_2" presStyleCnt="0"/>
      <dgm:spPr/>
    </dgm:pt>
    <dgm:pt modelId="{7E6ECDD6-71B7-450C-8211-594FA3DD0A73}" type="pres">
      <dgm:prSet presAssocID="{3954EAD1-3CB5-4226-87A6-A0BE9FC586C1}" presName="accentRepeatNode" presStyleLbl="solidFgAcc1" presStyleIdx="1" presStyleCnt="5"/>
      <dgm:spPr/>
    </dgm:pt>
    <dgm:pt modelId="{EBE0A576-E047-4A5D-B1B5-200D407C304F}" type="pres">
      <dgm:prSet presAssocID="{1D6E3330-6014-47D2-9820-92F257A9F8C5}" presName="text_3" presStyleLbl="node1" presStyleIdx="2" presStyleCnt="5">
        <dgm:presLayoutVars>
          <dgm:bulletEnabled val="1"/>
        </dgm:presLayoutVars>
      </dgm:prSet>
      <dgm:spPr/>
      <dgm:t>
        <a:bodyPr/>
        <a:lstStyle/>
        <a:p>
          <a:endParaRPr lang="en-US"/>
        </a:p>
      </dgm:t>
    </dgm:pt>
    <dgm:pt modelId="{5C85FC6E-6D7D-4C56-ABEE-368976471BB5}" type="pres">
      <dgm:prSet presAssocID="{1D6E3330-6014-47D2-9820-92F257A9F8C5}" presName="accent_3" presStyleCnt="0"/>
      <dgm:spPr/>
    </dgm:pt>
    <dgm:pt modelId="{DA1C8404-A626-4F27-A4B1-2FF466367A2E}" type="pres">
      <dgm:prSet presAssocID="{1D6E3330-6014-47D2-9820-92F257A9F8C5}" presName="accentRepeatNode" presStyleLbl="solidFgAcc1" presStyleIdx="2" presStyleCnt="5"/>
      <dgm:spPr/>
    </dgm:pt>
    <dgm:pt modelId="{8F67C8A1-37A6-4019-AD31-2B006E62BA15}" type="pres">
      <dgm:prSet presAssocID="{31828D53-0AC0-4900-A7DC-885FF8E14575}" presName="text_4" presStyleLbl="node1" presStyleIdx="3" presStyleCnt="5">
        <dgm:presLayoutVars>
          <dgm:bulletEnabled val="1"/>
        </dgm:presLayoutVars>
      </dgm:prSet>
      <dgm:spPr/>
      <dgm:t>
        <a:bodyPr/>
        <a:lstStyle/>
        <a:p>
          <a:endParaRPr lang="en-US"/>
        </a:p>
      </dgm:t>
    </dgm:pt>
    <dgm:pt modelId="{B04C0582-23DA-4156-9354-2FE19E8A54B0}" type="pres">
      <dgm:prSet presAssocID="{31828D53-0AC0-4900-A7DC-885FF8E14575}" presName="accent_4" presStyleCnt="0"/>
      <dgm:spPr/>
    </dgm:pt>
    <dgm:pt modelId="{220B22E6-5361-4595-8D93-6498E89CCF4E}" type="pres">
      <dgm:prSet presAssocID="{31828D53-0AC0-4900-A7DC-885FF8E14575}" presName="accentRepeatNode" presStyleLbl="solidFgAcc1" presStyleIdx="3" presStyleCnt="5"/>
      <dgm:spPr/>
    </dgm:pt>
    <dgm:pt modelId="{EF1FCE22-9ADB-4D82-9990-8C304FCEAEFC}" type="pres">
      <dgm:prSet presAssocID="{D5780D9A-1B8B-4BE0-A660-921332615787}" presName="text_5" presStyleLbl="node1" presStyleIdx="4" presStyleCnt="5">
        <dgm:presLayoutVars>
          <dgm:bulletEnabled val="1"/>
        </dgm:presLayoutVars>
      </dgm:prSet>
      <dgm:spPr/>
      <dgm:t>
        <a:bodyPr/>
        <a:lstStyle/>
        <a:p>
          <a:endParaRPr lang="en-US"/>
        </a:p>
      </dgm:t>
    </dgm:pt>
    <dgm:pt modelId="{2E19C140-6159-430D-9560-24FC10516FA2}" type="pres">
      <dgm:prSet presAssocID="{D5780D9A-1B8B-4BE0-A660-921332615787}" presName="accent_5" presStyleCnt="0"/>
      <dgm:spPr/>
    </dgm:pt>
    <dgm:pt modelId="{7A3E59A1-2570-4FE0-8B40-A1F9C1C14399}" type="pres">
      <dgm:prSet presAssocID="{D5780D9A-1B8B-4BE0-A660-921332615787}" presName="accentRepeatNode" presStyleLbl="solidFgAcc1" presStyleIdx="4" presStyleCnt="5"/>
      <dgm:spPr/>
    </dgm:pt>
  </dgm:ptLst>
  <dgm:cxnLst>
    <dgm:cxn modelId="{84940B0E-BEBD-4385-A3D1-DD55B8E4BC18}" srcId="{9E488215-4F9F-4CCE-A976-515FAEEF9BF7}" destId="{3954EAD1-3CB5-4226-87A6-A0BE9FC586C1}" srcOrd="1" destOrd="0" parTransId="{70E67FD5-C7A6-4AB9-B5D7-998D2EBD7544}" sibTransId="{8F2F5F58-60C7-4F47-8BE6-3781CAB19C6D}"/>
    <dgm:cxn modelId="{060FFD1A-0659-45D8-9D17-CD3EE5828A89}" type="presOf" srcId="{D5780D9A-1B8B-4BE0-A660-921332615787}" destId="{EF1FCE22-9ADB-4D82-9990-8C304FCEAEFC}" srcOrd="0" destOrd="0" presId="urn:microsoft.com/office/officeart/2008/layout/VerticalCurvedList"/>
    <dgm:cxn modelId="{BB881331-70AB-4423-B345-FDF09A5BB23E}" type="presOf" srcId="{00475E7A-E4DF-4F33-B9D5-1B9E773DB3D5}" destId="{EFB5D2E8-0471-4FDF-A1A1-B2726D74A93F}" srcOrd="0" destOrd="0" presId="urn:microsoft.com/office/officeart/2008/layout/VerticalCurvedList"/>
    <dgm:cxn modelId="{EB284136-4359-40BE-977F-99EFA09005E6}" type="presOf" srcId="{1D6E3330-6014-47D2-9820-92F257A9F8C5}" destId="{EBE0A576-E047-4A5D-B1B5-200D407C304F}" srcOrd="0" destOrd="0" presId="urn:microsoft.com/office/officeart/2008/layout/VerticalCurvedList"/>
    <dgm:cxn modelId="{5BAE5CE6-F4AA-4630-AE27-DB41AADE01BC}" type="presOf" srcId="{9E488215-4F9F-4CCE-A976-515FAEEF9BF7}" destId="{C58C1EF0-1582-42C0-97D9-491BA8B06A48}" srcOrd="0" destOrd="0" presId="urn:microsoft.com/office/officeart/2008/layout/VerticalCurvedList"/>
    <dgm:cxn modelId="{E26DE608-D476-4809-8C95-E7BB9118676D}" srcId="{9E488215-4F9F-4CCE-A976-515FAEEF9BF7}" destId="{D5780D9A-1B8B-4BE0-A660-921332615787}" srcOrd="4" destOrd="0" parTransId="{3762A9C2-E2E4-490B-A68D-40D9E223E0B4}" sibTransId="{82CF1AEB-78D6-42DA-8864-10377207D630}"/>
    <dgm:cxn modelId="{83141DEB-52E8-4876-B7A4-C5EA8E1790EC}" type="presOf" srcId="{31828D53-0AC0-4900-A7DC-885FF8E14575}" destId="{8F67C8A1-37A6-4019-AD31-2B006E62BA15}" srcOrd="0" destOrd="0" presId="urn:microsoft.com/office/officeart/2008/layout/VerticalCurvedList"/>
    <dgm:cxn modelId="{74228914-2559-4727-A4DF-8513ADE0840E}" srcId="{9E488215-4F9F-4CCE-A976-515FAEEF9BF7}" destId="{31828D53-0AC0-4900-A7DC-885FF8E14575}" srcOrd="3" destOrd="0" parTransId="{D15FE1B0-28C7-43B8-8952-96CB391B0E8E}" sibTransId="{8180254A-F95B-40A6-947E-B1EB6224E12B}"/>
    <dgm:cxn modelId="{54AF9D3B-4024-4BDA-80A8-F82F80E4F033}" srcId="{9E488215-4F9F-4CCE-A976-515FAEEF9BF7}" destId="{1D6E3330-6014-47D2-9820-92F257A9F8C5}" srcOrd="2" destOrd="0" parTransId="{7E72FD8A-441F-4D57-80D1-ED0CAF14832A}" sibTransId="{C5FF05DD-886E-4044-B81D-4EFCB53A75E7}"/>
    <dgm:cxn modelId="{3B0BFB3B-2FC8-4477-AF49-330679F1C54C}" srcId="{9E488215-4F9F-4CCE-A976-515FAEEF9BF7}" destId="{00475E7A-E4DF-4F33-B9D5-1B9E773DB3D5}" srcOrd="0" destOrd="0" parTransId="{9F3B8794-B53D-49AE-8B87-3EBF924CAEDF}" sibTransId="{E3FCD8F8-4180-4A86-A229-58DC0A8DE730}"/>
    <dgm:cxn modelId="{C575B7AF-D08F-4030-9E15-E548BE15F66A}" type="presOf" srcId="{E3FCD8F8-4180-4A86-A229-58DC0A8DE730}" destId="{1DA3F511-17CB-4C1B-9886-3AA1D40C8997}" srcOrd="0" destOrd="0" presId="urn:microsoft.com/office/officeart/2008/layout/VerticalCurvedList"/>
    <dgm:cxn modelId="{EAF9D155-F250-4110-8020-15847C4FB978}" type="presOf" srcId="{3954EAD1-3CB5-4226-87A6-A0BE9FC586C1}" destId="{36699426-244D-4B39-82D9-6028175903B5}" srcOrd="0" destOrd="0" presId="urn:microsoft.com/office/officeart/2008/layout/VerticalCurvedList"/>
    <dgm:cxn modelId="{F2790558-4BF2-4A47-9926-9223167185F4}" type="presParOf" srcId="{C58C1EF0-1582-42C0-97D9-491BA8B06A48}" destId="{3EA53446-27DA-478D-A572-702E7656351F}" srcOrd="0" destOrd="0" presId="urn:microsoft.com/office/officeart/2008/layout/VerticalCurvedList"/>
    <dgm:cxn modelId="{AB4F5F07-91D3-45E8-A7B3-E5D2A3EE08A6}" type="presParOf" srcId="{3EA53446-27DA-478D-A572-702E7656351F}" destId="{F9681629-FBCD-4D35-923E-739F84C656E2}" srcOrd="0" destOrd="0" presId="urn:microsoft.com/office/officeart/2008/layout/VerticalCurvedList"/>
    <dgm:cxn modelId="{166ED8A6-EFF6-4F9C-94AA-67A4A831D461}" type="presParOf" srcId="{F9681629-FBCD-4D35-923E-739F84C656E2}" destId="{8514B2F3-4AF9-4EBD-AFDE-EA6CB630036C}" srcOrd="0" destOrd="0" presId="urn:microsoft.com/office/officeart/2008/layout/VerticalCurvedList"/>
    <dgm:cxn modelId="{9593743A-E7D7-40CD-B30A-7AA1E997406E}" type="presParOf" srcId="{F9681629-FBCD-4D35-923E-739F84C656E2}" destId="{1DA3F511-17CB-4C1B-9886-3AA1D40C8997}" srcOrd="1" destOrd="0" presId="urn:microsoft.com/office/officeart/2008/layout/VerticalCurvedList"/>
    <dgm:cxn modelId="{44E0F4CC-B3F5-4E91-B7A1-80DD17FF62C1}" type="presParOf" srcId="{F9681629-FBCD-4D35-923E-739F84C656E2}" destId="{109BC62A-2336-4333-AF91-EC70181436B1}" srcOrd="2" destOrd="0" presId="urn:microsoft.com/office/officeart/2008/layout/VerticalCurvedList"/>
    <dgm:cxn modelId="{9BBF5308-1E83-4EC5-8D81-7F5C98098107}" type="presParOf" srcId="{F9681629-FBCD-4D35-923E-739F84C656E2}" destId="{926E1FB6-80D0-4F4E-9EA2-A7DD70FC573D}" srcOrd="3" destOrd="0" presId="urn:microsoft.com/office/officeart/2008/layout/VerticalCurvedList"/>
    <dgm:cxn modelId="{C0DF8101-C5EC-4752-803F-385BE64F1260}" type="presParOf" srcId="{3EA53446-27DA-478D-A572-702E7656351F}" destId="{EFB5D2E8-0471-4FDF-A1A1-B2726D74A93F}" srcOrd="1" destOrd="0" presId="urn:microsoft.com/office/officeart/2008/layout/VerticalCurvedList"/>
    <dgm:cxn modelId="{E96E0F00-B115-45D7-9410-509390C7FA31}" type="presParOf" srcId="{3EA53446-27DA-478D-A572-702E7656351F}" destId="{F98D3A1B-3F73-40EE-B37A-2C76FB818410}" srcOrd="2" destOrd="0" presId="urn:microsoft.com/office/officeart/2008/layout/VerticalCurvedList"/>
    <dgm:cxn modelId="{52E991F8-C54F-4162-ABF2-D341CC2D6166}" type="presParOf" srcId="{F98D3A1B-3F73-40EE-B37A-2C76FB818410}" destId="{AA81D405-54A2-4EB4-9FF6-3D4A1634594C}" srcOrd="0" destOrd="0" presId="urn:microsoft.com/office/officeart/2008/layout/VerticalCurvedList"/>
    <dgm:cxn modelId="{70419452-0D28-42BA-9BA2-E8B73BAB3F0A}" type="presParOf" srcId="{3EA53446-27DA-478D-A572-702E7656351F}" destId="{36699426-244D-4B39-82D9-6028175903B5}" srcOrd="3" destOrd="0" presId="urn:microsoft.com/office/officeart/2008/layout/VerticalCurvedList"/>
    <dgm:cxn modelId="{646181EE-96A7-4E11-BD29-A30F80B5D048}" type="presParOf" srcId="{3EA53446-27DA-478D-A572-702E7656351F}" destId="{169EB163-DC04-4D33-8CAC-1D2EFB1903C0}" srcOrd="4" destOrd="0" presId="urn:microsoft.com/office/officeart/2008/layout/VerticalCurvedList"/>
    <dgm:cxn modelId="{0F013323-C9F3-40C5-81F4-8180EA362F73}" type="presParOf" srcId="{169EB163-DC04-4D33-8CAC-1D2EFB1903C0}" destId="{7E6ECDD6-71B7-450C-8211-594FA3DD0A73}" srcOrd="0" destOrd="0" presId="urn:microsoft.com/office/officeart/2008/layout/VerticalCurvedList"/>
    <dgm:cxn modelId="{33D84F00-4659-4753-A0B4-89C49CCE0C47}" type="presParOf" srcId="{3EA53446-27DA-478D-A572-702E7656351F}" destId="{EBE0A576-E047-4A5D-B1B5-200D407C304F}" srcOrd="5" destOrd="0" presId="urn:microsoft.com/office/officeart/2008/layout/VerticalCurvedList"/>
    <dgm:cxn modelId="{90587E6B-D72C-4EEE-9DF7-9E65E8A6222B}" type="presParOf" srcId="{3EA53446-27DA-478D-A572-702E7656351F}" destId="{5C85FC6E-6D7D-4C56-ABEE-368976471BB5}" srcOrd="6" destOrd="0" presId="urn:microsoft.com/office/officeart/2008/layout/VerticalCurvedList"/>
    <dgm:cxn modelId="{E5A0C1AB-E618-4738-BD06-8DE1F3C60D69}" type="presParOf" srcId="{5C85FC6E-6D7D-4C56-ABEE-368976471BB5}" destId="{DA1C8404-A626-4F27-A4B1-2FF466367A2E}" srcOrd="0" destOrd="0" presId="urn:microsoft.com/office/officeart/2008/layout/VerticalCurvedList"/>
    <dgm:cxn modelId="{094B225C-0878-4835-B071-E5A46D9E71AC}" type="presParOf" srcId="{3EA53446-27DA-478D-A572-702E7656351F}" destId="{8F67C8A1-37A6-4019-AD31-2B006E62BA15}" srcOrd="7" destOrd="0" presId="urn:microsoft.com/office/officeart/2008/layout/VerticalCurvedList"/>
    <dgm:cxn modelId="{C61F047F-45F1-4B84-8D86-41623E04EB8F}" type="presParOf" srcId="{3EA53446-27DA-478D-A572-702E7656351F}" destId="{B04C0582-23DA-4156-9354-2FE19E8A54B0}" srcOrd="8" destOrd="0" presId="urn:microsoft.com/office/officeart/2008/layout/VerticalCurvedList"/>
    <dgm:cxn modelId="{87F58CA3-4D33-4DF6-8323-113FFA4B9492}" type="presParOf" srcId="{B04C0582-23DA-4156-9354-2FE19E8A54B0}" destId="{220B22E6-5361-4595-8D93-6498E89CCF4E}" srcOrd="0" destOrd="0" presId="urn:microsoft.com/office/officeart/2008/layout/VerticalCurvedList"/>
    <dgm:cxn modelId="{DA5AD67E-8000-4B0A-AC9A-775661D993A8}" type="presParOf" srcId="{3EA53446-27DA-478D-A572-702E7656351F}" destId="{EF1FCE22-9ADB-4D82-9990-8C304FCEAEFC}" srcOrd="9" destOrd="0" presId="urn:microsoft.com/office/officeart/2008/layout/VerticalCurvedList"/>
    <dgm:cxn modelId="{19195559-0C2E-4FD6-9CB1-473CF39B4AFA}" type="presParOf" srcId="{3EA53446-27DA-478D-A572-702E7656351F}" destId="{2E19C140-6159-430D-9560-24FC10516FA2}" srcOrd="10" destOrd="0" presId="urn:microsoft.com/office/officeart/2008/layout/VerticalCurvedList"/>
    <dgm:cxn modelId="{E359DB4B-5AA3-4FAF-8100-5CCDDD7804E1}" type="presParOf" srcId="{2E19C140-6159-430D-9560-24FC10516FA2}" destId="{7A3E59A1-2570-4FE0-8B40-A1F9C1C1439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710CC-FED6-42C5-B1B2-5D0D9E5C2A02}">
      <dsp:nvSpPr>
        <dsp:cNvPr id="0" name=""/>
        <dsp:cNvSpPr/>
      </dsp:nvSpPr>
      <dsp:spPr>
        <a:xfrm>
          <a:off x="2734" y="528515"/>
          <a:ext cx="2821873" cy="1153320"/>
        </a:xfrm>
        <a:prstGeom prst="chevron">
          <a:avLst>
            <a:gd name="adj" fmla="val 40000"/>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97577-F878-45CB-BEB8-7DA21EF2FBBB}">
      <dsp:nvSpPr>
        <dsp:cNvPr id="0" name=""/>
        <dsp:cNvSpPr/>
      </dsp:nvSpPr>
      <dsp:spPr>
        <a:xfrm>
          <a:off x="736386" y="783080"/>
          <a:ext cx="2186081" cy="106899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Diagnosis </a:t>
          </a:r>
          <a:br>
            <a:rPr lang="en-US" sz="1800" kern="1200" dirty="0" smtClean="0"/>
          </a:br>
          <a:r>
            <a:rPr lang="en-US" sz="1800" kern="1200" dirty="0" smtClean="0"/>
            <a:t>(0 months)</a:t>
          </a:r>
          <a:br>
            <a:rPr lang="en-US" sz="1800" kern="1200" dirty="0" smtClean="0"/>
          </a:br>
          <a:r>
            <a:rPr lang="en-US" sz="1800" kern="1200" dirty="0" smtClean="0"/>
            <a:t>N = 549</a:t>
          </a:r>
          <a:endParaRPr lang="en-US" sz="1800" kern="1200" dirty="0"/>
        </a:p>
      </dsp:txBody>
      <dsp:txXfrm>
        <a:off x="767696" y="814390"/>
        <a:ext cx="2123461" cy="1006376"/>
      </dsp:txXfrm>
    </dsp:sp>
    <dsp:sp modelId="{F9BBB295-897D-4D1F-A585-763A14C5F9CB}">
      <dsp:nvSpPr>
        <dsp:cNvPr id="0" name=""/>
        <dsp:cNvSpPr/>
      </dsp:nvSpPr>
      <dsp:spPr>
        <a:xfrm>
          <a:off x="2990945" y="546973"/>
          <a:ext cx="2426100" cy="1126269"/>
        </a:xfrm>
        <a:prstGeom prst="chevron">
          <a:avLst>
            <a:gd name="adj" fmla="val 40000"/>
          </a:avLst>
        </a:prstGeom>
        <a:solidFill>
          <a:schemeClr val="accent1">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46F05-65F8-4A10-B3B7-E9A7FE5D03BB}">
      <dsp:nvSpPr>
        <dsp:cNvPr id="0" name=""/>
        <dsp:cNvSpPr/>
      </dsp:nvSpPr>
      <dsp:spPr>
        <a:xfrm>
          <a:off x="3473432" y="811402"/>
          <a:ext cx="2292639" cy="1022217"/>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Baseline assessment </a:t>
          </a:r>
          <a:br>
            <a:rPr lang="en-US" sz="1800" kern="1200" dirty="0" smtClean="0"/>
          </a:br>
          <a:r>
            <a:rPr lang="en-US" sz="1800" kern="1200" dirty="0" smtClean="0"/>
            <a:t>(median 4.4 months)</a:t>
          </a:r>
          <a:br>
            <a:rPr lang="en-US" sz="1800" kern="1200" dirty="0" smtClean="0"/>
          </a:br>
          <a:r>
            <a:rPr lang="en-US" sz="1800" kern="1200" dirty="0" smtClean="0"/>
            <a:t>N = 541</a:t>
          </a:r>
          <a:endParaRPr lang="en-US" sz="1800" kern="1200" dirty="0"/>
        </a:p>
      </dsp:txBody>
      <dsp:txXfrm>
        <a:off x="3503372" y="841342"/>
        <a:ext cx="2232759" cy="962337"/>
      </dsp:txXfrm>
    </dsp:sp>
    <dsp:sp modelId="{AF645476-0F20-4FB2-8FEB-9070426538B7}">
      <dsp:nvSpPr>
        <dsp:cNvPr id="0" name=""/>
        <dsp:cNvSpPr/>
      </dsp:nvSpPr>
      <dsp:spPr>
        <a:xfrm>
          <a:off x="5834549" y="551918"/>
          <a:ext cx="2440781" cy="1126141"/>
        </a:xfrm>
        <a:prstGeom prst="chevron">
          <a:avLst>
            <a:gd name="adj" fmla="val 40000"/>
          </a:avLst>
        </a:prstGeom>
        <a:solidFill>
          <a:schemeClr val="accent1"/>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2E015F-B4FD-4CBA-9938-0B75612FC022}">
      <dsp:nvSpPr>
        <dsp:cNvPr id="0" name=""/>
        <dsp:cNvSpPr/>
      </dsp:nvSpPr>
      <dsp:spPr>
        <a:xfrm>
          <a:off x="6287556" y="826108"/>
          <a:ext cx="2366280" cy="1002565"/>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Follow-up assessment </a:t>
          </a:r>
          <a:br>
            <a:rPr lang="en-US" sz="1800" kern="1200" dirty="0" smtClean="0"/>
          </a:br>
          <a:r>
            <a:rPr lang="en-US" sz="1800" kern="1200" dirty="0" smtClean="0"/>
            <a:t>(median </a:t>
          </a:r>
          <a:r>
            <a:rPr lang="en-US" sz="1800" kern="1200" smtClean="0"/>
            <a:t>3.4 years)</a:t>
          </a:r>
          <a:br>
            <a:rPr lang="en-US" sz="1800" kern="1200" smtClean="0"/>
          </a:br>
          <a:r>
            <a:rPr lang="en-US" sz="1800" kern="1200" smtClean="0"/>
            <a:t>N = 425</a:t>
          </a:r>
          <a:endParaRPr lang="en-US" sz="1800" kern="1200" dirty="0"/>
        </a:p>
      </dsp:txBody>
      <dsp:txXfrm>
        <a:off x="6316920" y="855472"/>
        <a:ext cx="2307552" cy="943837"/>
      </dsp:txXfrm>
    </dsp:sp>
    <dsp:sp modelId="{62D7A723-A27A-43E5-8E47-BD8F34885FA4}">
      <dsp:nvSpPr>
        <dsp:cNvPr id="0" name=""/>
        <dsp:cNvSpPr/>
      </dsp:nvSpPr>
      <dsp:spPr>
        <a:xfrm>
          <a:off x="8722314" y="529172"/>
          <a:ext cx="2344198" cy="1205376"/>
        </a:xfrm>
        <a:prstGeom prst="chevron">
          <a:avLst>
            <a:gd name="adj" fmla="val 40000"/>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EAA78-4BFE-4E63-A155-56278DC49BCA}">
      <dsp:nvSpPr>
        <dsp:cNvPr id="0" name=""/>
        <dsp:cNvSpPr/>
      </dsp:nvSpPr>
      <dsp:spPr>
        <a:xfrm>
          <a:off x="9190552" y="776136"/>
          <a:ext cx="2244704" cy="1014316"/>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
          </a:r>
          <a:br>
            <a:rPr lang="en-US" sz="1800" kern="1200" dirty="0" smtClean="0"/>
          </a:br>
          <a:r>
            <a:rPr lang="en-US" sz="1800" kern="1200" dirty="0" smtClean="0"/>
            <a:t>End of follow-up </a:t>
          </a:r>
          <a:br>
            <a:rPr lang="en-US" sz="1800" kern="1200" dirty="0" smtClean="0"/>
          </a:br>
          <a:r>
            <a:rPr lang="en-US" sz="1800" kern="1200" dirty="0" smtClean="0"/>
            <a:t>(median 14.5 years)</a:t>
          </a:r>
          <a:br>
            <a:rPr lang="en-US" sz="1800" kern="1200" dirty="0" smtClean="0"/>
          </a:br>
          <a:r>
            <a:rPr lang="en-US" sz="1800" kern="1200" dirty="0" smtClean="0"/>
            <a:t>N= 425</a:t>
          </a:r>
          <a:br>
            <a:rPr lang="en-US" sz="1800" kern="1200" dirty="0" smtClean="0"/>
          </a:br>
          <a:endParaRPr lang="en-US" sz="1800" kern="1200" dirty="0"/>
        </a:p>
      </dsp:txBody>
      <dsp:txXfrm>
        <a:off x="9220260" y="805844"/>
        <a:ext cx="2185288" cy="954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4A041-9C0D-4E03-B307-C726A8B0A0C0}">
      <dsp:nvSpPr>
        <dsp:cNvPr id="0" name=""/>
        <dsp:cNvSpPr/>
      </dsp:nvSpPr>
      <dsp:spPr>
        <a:xfrm>
          <a:off x="822959" y="0"/>
          <a:ext cx="932688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D6DFFC5-1C58-42FC-A75D-C7861BECBAC8}">
      <dsp:nvSpPr>
        <dsp:cNvPr id="0" name=""/>
        <dsp:cNvSpPr/>
      </dsp:nvSpPr>
      <dsp:spPr>
        <a:xfrm>
          <a:off x="937" y="1219199"/>
          <a:ext cx="1502866" cy="162560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Discovery</a:t>
          </a:r>
          <a:endParaRPr lang="en-CA" sz="1800" kern="1200" dirty="0"/>
        </a:p>
      </dsp:txBody>
      <dsp:txXfrm>
        <a:off x="74301" y="1292563"/>
        <a:ext cx="1356138" cy="1478872"/>
      </dsp:txXfrm>
    </dsp:sp>
    <dsp:sp modelId="{0D8671FF-B477-404D-80CA-6B039EBF9287}">
      <dsp:nvSpPr>
        <dsp:cNvPr id="0" name=""/>
        <dsp:cNvSpPr/>
      </dsp:nvSpPr>
      <dsp:spPr>
        <a:xfrm>
          <a:off x="1578947" y="1219199"/>
          <a:ext cx="1502866" cy="1625600"/>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Evaluation of Causality</a:t>
          </a:r>
          <a:endParaRPr lang="en-CA" sz="1700" kern="1200" dirty="0"/>
        </a:p>
      </dsp:txBody>
      <dsp:txXfrm>
        <a:off x="1652311" y="1292563"/>
        <a:ext cx="1356138" cy="1478872"/>
      </dsp:txXfrm>
    </dsp:sp>
    <dsp:sp modelId="{003F4DF7-C16A-45AD-8B60-071ADC44C0F5}">
      <dsp:nvSpPr>
        <dsp:cNvPr id="0" name=""/>
        <dsp:cNvSpPr/>
      </dsp:nvSpPr>
      <dsp:spPr>
        <a:xfrm>
          <a:off x="3156957" y="1219199"/>
          <a:ext cx="1502866" cy="1625600"/>
        </a:xfrm>
        <a:prstGeom prst="roundRect">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Molecular epi studies</a:t>
          </a:r>
          <a:endParaRPr lang="en-CA" sz="1700" kern="1200" dirty="0"/>
        </a:p>
      </dsp:txBody>
      <dsp:txXfrm>
        <a:off x="3230321" y="1292563"/>
        <a:ext cx="1356138" cy="1478872"/>
      </dsp:txXfrm>
    </dsp:sp>
    <dsp:sp modelId="{F5597609-488B-401B-BAE8-8A7C9A106088}">
      <dsp:nvSpPr>
        <dsp:cNvPr id="0" name=""/>
        <dsp:cNvSpPr/>
      </dsp:nvSpPr>
      <dsp:spPr>
        <a:xfrm>
          <a:off x="4734966" y="1219199"/>
          <a:ext cx="1502866" cy="1625600"/>
        </a:xfrm>
        <a:prstGeom prst="roundRect">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Preclinical Testing</a:t>
          </a:r>
          <a:endParaRPr lang="en-CA" sz="1700" kern="1200" dirty="0"/>
        </a:p>
      </dsp:txBody>
      <dsp:txXfrm>
        <a:off x="4808330" y="1292563"/>
        <a:ext cx="1356138" cy="1478872"/>
      </dsp:txXfrm>
    </dsp:sp>
    <dsp:sp modelId="{62DF1415-B149-4AFF-A268-D5FB46EA2DD0}">
      <dsp:nvSpPr>
        <dsp:cNvPr id="0" name=""/>
        <dsp:cNvSpPr/>
      </dsp:nvSpPr>
      <dsp:spPr>
        <a:xfrm>
          <a:off x="6312976" y="1219199"/>
          <a:ext cx="1502866" cy="1625600"/>
        </a:xfrm>
        <a:prstGeom prst="roundRect">
          <a:avLst/>
        </a:prstGeom>
        <a:solidFill>
          <a:schemeClr val="accent6">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Safety and Tolerability Trials</a:t>
          </a:r>
          <a:endParaRPr lang="en-CA" sz="2000" kern="1200" dirty="0"/>
        </a:p>
      </dsp:txBody>
      <dsp:txXfrm>
        <a:off x="6386340" y="1292563"/>
        <a:ext cx="1356138" cy="1478872"/>
      </dsp:txXfrm>
    </dsp:sp>
    <dsp:sp modelId="{D3F6449B-59D2-48BB-8A97-E68FEE7E28F5}">
      <dsp:nvSpPr>
        <dsp:cNvPr id="0" name=""/>
        <dsp:cNvSpPr/>
      </dsp:nvSpPr>
      <dsp:spPr>
        <a:xfrm>
          <a:off x="7890986" y="1219199"/>
          <a:ext cx="1502866" cy="162560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Biomarker-driven clinical trials</a:t>
          </a:r>
          <a:endParaRPr lang="en-CA" sz="2000" kern="1200" dirty="0"/>
        </a:p>
      </dsp:txBody>
      <dsp:txXfrm>
        <a:off x="7964350" y="1292563"/>
        <a:ext cx="1356138" cy="1478872"/>
      </dsp:txXfrm>
    </dsp:sp>
    <dsp:sp modelId="{62886113-E12C-4232-9D73-F07C13FC6304}">
      <dsp:nvSpPr>
        <dsp:cNvPr id="0" name=""/>
        <dsp:cNvSpPr/>
      </dsp:nvSpPr>
      <dsp:spPr>
        <a:xfrm>
          <a:off x="9468995" y="1219199"/>
          <a:ext cx="1502866" cy="1625600"/>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Definitive clinical trials</a:t>
          </a:r>
          <a:endParaRPr lang="en-CA" sz="1800" kern="1200" dirty="0"/>
        </a:p>
      </dsp:txBody>
      <dsp:txXfrm>
        <a:off x="9542359" y="1292563"/>
        <a:ext cx="1356138" cy="1478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3F511-17CB-4C1B-9886-3AA1D40C8997}">
      <dsp:nvSpPr>
        <dsp:cNvPr id="0" name=""/>
        <dsp:cNvSpPr/>
      </dsp:nvSpPr>
      <dsp:spPr>
        <a:xfrm>
          <a:off x="-6126981" y="-937410"/>
          <a:ext cx="7293488" cy="7293488"/>
        </a:xfrm>
        <a:prstGeom prst="blockArc">
          <a:avLst>
            <a:gd name="adj1" fmla="val 18900000"/>
            <a:gd name="adj2" fmla="val 2700000"/>
            <a:gd name="adj3" fmla="val 296"/>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5D2E8-0471-4FDF-A1A1-B2726D74A93F}">
      <dsp:nvSpPr>
        <dsp:cNvPr id="0" name=""/>
        <dsp:cNvSpPr/>
      </dsp:nvSpPr>
      <dsp:spPr>
        <a:xfrm>
          <a:off x="509717" y="338558"/>
          <a:ext cx="7541700" cy="6775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lvl="0" algn="l" defTabSz="889000">
            <a:lnSpc>
              <a:spcPct val="90000"/>
            </a:lnSpc>
            <a:spcBef>
              <a:spcPct val="0"/>
            </a:spcBef>
            <a:spcAft>
              <a:spcPct val="35000"/>
            </a:spcAft>
          </a:pPr>
          <a:r>
            <a:rPr lang="en-US" sz="2000" kern="1200" dirty="0"/>
            <a:t>PA is beneficial for </a:t>
          </a:r>
          <a:r>
            <a:rPr lang="en-US" sz="2000" kern="1200" dirty="0" smtClean="0"/>
            <a:t>cancer outcomes but </a:t>
          </a:r>
          <a:r>
            <a:rPr lang="en-US" sz="2000" kern="1200" dirty="0"/>
            <a:t>many knowledge gaps </a:t>
          </a:r>
          <a:r>
            <a:rPr lang="en-US" sz="2000" kern="1200" dirty="0" smtClean="0"/>
            <a:t>remain for several cancer sites</a:t>
          </a:r>
          <a:endParaRPr lang="en-US" sz="2000" kern="1200" dirty="0"/>
        </a:p>
      </dsp:txBody>
      <dsp:txXfrm>
        <a:off x="509717" y="338558"/>
        <a:ext cx="7541700" cy="677550"/>
      </dsp:txXfrm>
    </dsp:sp>
    <dsp:sp modelId="{AA81D405-54A2-4EB4-9FF6-3D4A1634594C}">
      <dsp:nvSpPr>
        <dsp:cNvPr id="0" name=""/>
        <dsp:cNvSpPr/>
      </dsp:nvSpPr>
      <dsp:spPr>
        <a:xfrm>
          <a:off x="86248" y="253864"/>
          <a:ext cx="846937" cy="846937"/>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99426-244D-4B39-82D9-6028175903B5}">
      <dsp:nvSpPr>
        <dsp:cNvPr id="0" name=""/>
        <dsp:cNvSpPr/>
      </dsp:nvSpPr>
      <dsp:spPr>
        <a:xfrm>
          <a:off x="995230" y="1354558"/>
          <a:ext cx="7056187" cy="67755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Evidence on SB and cancer outcomes just emerging</a:t>
          </a:r>
          <a:endParaRPr lang="en-US" sz="2000" kern="1200" dirty="0"/>
        </a:p>
      </dsp:txBody>
      <dsp:txXfrm>
        <a:off x="995230" y="1354558"/>
        <a:ext cx="7056187" cy="677550"/>
      </dsp:txXfrm>
    </dsp:sp>
    <dsp:sp modelId="{7E6ECDD6-71B7-450C-8211-594FA3DD0A73}">
      <dsp:nvSpPr>
        <dsp:cNvPr id="0" name=""/>
        <dsp:cNvSpPr/>
      </dsp:nvSpPr>
      <dsp:spPr>
        <a:xfrm>
          <a:off x="571761" y="1269864"/>
          <a:ext cx="846937" cy="846937"/>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E0A576-E047-4A5D-B1B5-200D407C304F}">
      <dsp:nvSpPr>
        <dsp:cNvPr id="0" name=""/>
        <dsp:cNvSpPr/>
      </dsp:nvSpPr>
      <dsp:spPr>
        <a:xfrm>
          <a:off x="1144243" y="2370558"/>
          <a:ext cx="6907174" cy="67755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lvl="0" algn="l" defTabSz="889000">
            <a:lnSpc>
              <a:spcPct val="90000"/>
            </a:lnSpc>
            <a:spcBef>
              <a:spcPct val="0"/>
            </a:spcBef>
            <a:spcAft>
              <a:spcPct val="35000"/>
            </a:spcAft>
          </a:pPr>
          <a:r>
            <a:rPr lang="en-US" sz="2000" kern="1200" dirty="0"/>
            <a:t>More research needed for </a:t>
          </a:r>
          <a:r>
            <a:rPr lang="en-US" sz="2000" kern="1200" dirty="0" smtClean="0"/>
            <a:t>exercise </a:t>
          </a:r>
          <a:r>
            <a:rPr lang="en-US" sz="2000" kern="1200" dirty="0"/>
            <a:t>prescriptions </a:t>
          </a:r>
          <a:r>
            <a:rPr lang="en-US" sz="2000" kern="1200" dirty="0" smtClean="0"/>
            <a:t>for cancer survival</a:t>
          </a:r>
          <a:endParaRPr lang="en-US" sz="2000" kern="1200" dirty="0"/>
        </a:p>
      </dsp:txBody>
      <dsp:txXfrm>
        <a:off x="1144243" y="2370558"/>
        <a:ext cx="6907174" cy="677550"/>
      </dsp:txXfrm>
    </dsp:sp>
    <dsp:sp modelId="{DA1C8404-A626-4F27-A4B1-2FF466367A2E}">
      <dsp:nvSpPr>
        <dsp:cNvPr id="0" name=""/>
        <dsp:cNvSpPr/>
      </dsp:nvSpPr>
      <dsp:spPr>
        <a:xfrm>
          <a:off x="720774" y="2285864"/>
          <a:ext cx="846937" cy="846937"/>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7C8A1-37A6-4019-AD31-2B006E62BA15}">
      <dsp:nvSpPr>
        <dsp:cNvPr id="0" name=""/>
        <dsp:cNvSpPr/>
      </dsp:nvSpPr>
      <dsp:spPr>
        <a:xfrm>
          <a:off x="995230" y="3386558"/>
          <a:ext cx="7056187" cy="67755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lvl="0" algn="l" defTabSz="889000">
            <a:lnSpc>
              <a:spcPct val="90000"/>
            </a:lnSpc>
            <a:spcBef>
              <a:spcPct val="0"/>
            </a:spcBef>
            <a:spcAft>
              <a:spcPct val="35000"/>
            </a:spcAft>
          </a:pPr>
          <a:r>
            <a:rPr lang="en-US" sz="2000" kern="1200" dirty="0"/>
            <a:t>Population </a:t>
          </a:r>
          <a:r>
            <a:rPr lang="en-US" sz="2000" kern="1200" dirty="0" smtClean="0"/>
            <a:t>sub-groups and molecular mechanisms </a:t>
          </a:r>
          <a:r>
            <a:rPr lang="en-US" sz="2000" kern="1200" dirty="0"/>
            <a:t>need to be examined</a:t>
          </a:r>
        </a:p>
      </dsp:txBody>
      <dsp:txXfrm>
        <a:off x="995230" y="3386558"/>
        <a:ext cx="7056187" cy="677550"/>
      </dsp:txXfrm>
    </dsp:sp>
    <dsp:sp modelId="{220B22E6-5361-4595-8D93-6498E89CCF4E}">
      <dsp:nvSpPr>
        <dsp:cNvPr id="0" name=""/>
        <dsp:cNvSpPr/>
      </dsp:nvSpPr>
      <dsp:spPr>
        <a:xfrm>
          <a:off x="571761" y="3301864"/>
          <a:ext cx="846937" cy="846937"/>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FCE22-9ADB-4D82-9990-8C304FCEAEFC}">
      <dsp:nvSpPr>
        <dsp:cNvPr id="0" name=""/>
        <dsp:cNvSpPr/>
      </dsp:nvSpPr>
      <dsp:spPr>
        <a:xfrm>
          <a:off x="509717" y="4402558"/>
          <a:ext cx="7541700" cy="67755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lvl="0" algn="l" defTabSz="889000">
            <a:lnSpc>
              <a:spcPct val="90000"/>
            </a:lnSpc>
            <a:spcBef>
              <a:spcPct val="0"/>
            </a:spcBef>
            <a:spcAft>
              <a:spcPct val="35000"/>
            </a:spcAft>
          </a:pPr>
          <a:r>
            <a:rPr lang="en-US" sz="2000" kern="1200" dirty="0"/>
            <a:t>Clear messaging to the public and health professionals needed</a:t>
          </a:r>
        </a:p>
      </dsp:txBody>
      <dsp:txXfrm>
        <a:off x="509717" y="4402558"/>
        <a:ext cx="7541700" cy="677550"/>
      </dsp:txXfrm>
    </dsp:sp>
    <dsp:sp modelId="{7A3E59A1-2570-4FE0-8B40-A1F9C1C14399}">
      <dsp:nvSpPr>
        <dsp:cNvPr id="0" name=""/>
        <dsp:cNvSpPr/>
      </dsp:nvSpPr>
      <dsp:spPr>
        <a:xfrm>
          <a:off x="86248" y="4317864"/>
          <a:ext cx="846937" cy="846937"/>
        </a:xfrm>
        <a:prstGeom prst="ellipse">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0.26472</cdr:x>
      <cdr:y>0.08467</cdr:y>
    </cdr:from>
    <cdr:to>
      <cdr:x>0.83914</cdr:x>
      <cdr:y>0.21863</cdr:y>
    </cdr:to>
    <cdr:sp macro="" textlink="">
      <cdr:nvSpPr>
        <cdr:cNvPr id="2" name="TextBox 1"/>
        <cdr:cNvSpPr txBox="1"/>
      </cdr:nvSpPr>
      <cdr:spPr>
        <a:xfrm xmlns:a="http://schemas.openxmlformats.org/drawingml/2006/main">
          <a:off x="3216140" y="431835"/>
          <a:ext cx="6978868" cy="6831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10.6% of all associated cancers are attributable to physical inactivity</a:t>
          </a:r>
        </a:p>
        <a:p xmlns:a="http://schemas.openxmlformats.org/drawingml/2006/main">
          <a:r>
            <a:rPr lang="en-US" sz="1800" dirty="0"/>
            <a:t>10.3% of all associated cancers are attributable to sedentary </a:t>
          </a:r>
          <a:r>
            <a:rPr lang="en-US" sz="1800" dirty="0" err="1"/>
            <a:t>behaviour</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BC861-765A-46C9-99B5-E3547EA06907}"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2B25C-D199-4959-92F4-5FA2948B55AB}" type="slidenum">
              <a:rPr lang="en-US" smtClean="0"/>
              <a:t>‹#›</a:t>
            </a:fld>
            <a:endParaRPr lang="en-US"/>
          </a:p>
        </p:txBody>
      </p:sp>
    </p:spTree>
    <p:extLst>
      <p:ext uri="{BB962C8B-B14F-4D97-AF65-F5344CB8AC3E}">
        <p14:creationId xmlns:p14="http://schemas.microsoft.com/office/powerpoint/2010/main" val="18751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highlight>
                <a:srgbClr val="FFFF00"/>
              </a:highlight>
            </a:endParaRPr>
          </a:p>
        </p:txBody>
      </p:sp>
      <p:sp>
        <p:nvSpPr>
          <p:cNvPr id="4" name="Slide Number Placeholder 3"/>
          <p:cNvSpPr>
            <a:spLocks noGrp="1"/>
          </p:cNvSpPr>
          <p:nvPr>
            <p:ph type="sldNum" sz="quarter" idx="10"/>
          </p:nvPr>
        </p:nvSpPr>
        <p:spPr/>
        <p:txBody>
          <a:bodyPr/>
          <a:lstStyle/>
          <a:p>
            <a:fld id="{3142B25C-D199-4959-92F4-5FA2948B55AB}" type="slidenum">
              <a:rPr lang="en-US" smtClean="0"/>
              <a:t>1</a:t>
            </a:fld>
            <a:endParaRPr lang="en-US"/>
          </a:p>
        </p:txBody>
      </p:sp>
    </p:spTree>
    <p:extLst>
      <p:ext uri="{BB962C8B-B14F-4D97-AF65-F5344CB8AC3E}">
        <p14:creationId xmlns:p14="http://schemas.microsoft.com/office/powerpoint/2010/main" val="288652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11</a:t>
            </a:fld>
            <a:endParaRPr lang="en-US"/>
          </a:p>
        </p:txBody>
      </p:sp>
    </p:spTree>
    <p:extLst>
      <p:ext uri="{BB962C8B-B14F-4D97-AF65-F5344CB8AC3E}">
        <p14:creationId xmlns:p14="http://schemas.microsoft.com/office/powerpoint/2010/main" val="178559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12</a:t>
            </a:fld>
            <a:endParaRPr lang="en-US"/>
          </a:p>
        </p:txBody>
      </p:sp>
    </p:spTree>
    <p:extLst>
      <p:ext uri="{BB962C8B-B14F-4D97-AF65-F5344CB8AC3E}">
        <p14:creationId xmlns:p14="http://schemas.microsoft.com/office/powerpoint/2010/main" val="315114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on sites</a:t>
            </a:r>
            <a:r>
              <a:rPr lang="en-US" baseline="0" dirty="0"/>
              <a:t> where there were enough estimates (&gt;5) to complete these analyses. </a:t>
            </a:r>
          </a:p>
          <a:p>
            <a:r>
              <a:rPr lang="en-US" baseline="0" dirty="0"/>
              <a:t>Less precise estimates at the higher PA levels because fewer individuals were completing this level of activity. </a:t>
            </a:r>
            <a:endParaRPr lang="en-US" dirty="0"/>
          </a:p>
        </p:txBody>
      </p:sp>
      <p:sp>
        <p:nvSpPr>
          <p:cNvPr id="4" name="Slide Number Placeholder 3"/>
          <p:cNvSpPr>
            <a:spLocks noGrp="1"/>
          </p:cNvSpPr>
          <p:nvPr>
            <p:ph type="sldNum" sz="quarter" idx="10"/>
          </p:nvPr>
        </p:nvSpPr>
        <p:spPr/>
        <p:txBody>
          <a:bodyPr/>
          <a:lstStyle/>
          <a:p>
            <a:fld id="{5801949D-6497-492B-91F3-D57B394E0DCF}" type="slidenum">
              <a:rPr lang="en-US" smtClean="0"/>
              <a:t>14</a:t>
            </a:fld>
            <a:endParaRPr lang="en-US"/>
          </a:p>
        </p:txBody>
      </p:sp>
    </p:spTree>
    <p:extLst>
      <p:ext uri="{BB962C8B-B14F-4D97-AF65-F5344CB8AC3E}">
        <p14:creationId xmlns:p14="http://schemas.microsoft.com/office/powerpoint/2010/main" val="66444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on sites</a:t>
            </a:r>
            <a:r>
              <a:rPr lang="en-US" baseline="0" dirty="0"/>
              <a:t> where there were enough estimates (&gt;5) to complete these analyses. </a:t>
            </a:r>
          </a:p>
          <a:p>
            <a:r>
              <a:rPr lang="en-US" baseline="0" dirty="0"/>
              <a:t>Less precise estimates at the higher PA levels because fewer individuals were completing this level of activity.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801949D-6497-492B-91F3-D57B394E0DCF}" type="slidenum">
              <a:rPr lang="en-US" smtClean="0"/>
              <a:t>15</a:t>
            </a:fld>
            <a:endParaRPr lang="en-US"/>
          </a:p>
        </p:txBody>
      </p:sp>
    </p:spTree>
    <p:extLst>
      <p:ext uri="{BB962C8B-B14F-4D97-AF65-F5344CB8AC3E}">
        <p14:creationId xmlns:p14="http://schemas.microsoft.com/office/powerpoint/2010/main" val="38227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16</a:t>
            </a:fld>
            <a:endParaRPr lang="en-US"/>
          </a:p>
        </p:txBody>
      </p:sp>
    </p:spTree>
    <p:extLst>
      <p:ext uri="{BB962C8B-B14F-4D97-AF65-F5344CB8AC3E}">
        <p14:creationId xmlns:p14="http://schemas.microsoft.com/office/powerpoint/2010/main" val="325171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17</a:t>
            </a:fld>
            <a:endParaRPr lang="en-US"/>
          </a:p>
        </p:txBody>
      </p:sp>
    </p:spTree>
    <p:extLst>
      <p:ext uri="{BB962C8B-B14F-4D97-AF65-F5344CB8AC3E}">
        <p14:creationId xmlns:p14="http://schemas.microsoft.com/office/powerpoint/2010/main" val="182633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18</a:t>
            </a:fld>
            <a:endParaRPr lang="en-US"/>
          </a:p>
        </p:txBody>
      </p:sp>
    </p:spTree>
    <p:extLst>
      <p:ext uri="{BB962C8B-B14F-4D97-AF65-F5344CB8AC3E}">
        <p14:creationId xmlns:p14="http://schemas.microsoft.com/office/powerpoint/2010/main" val="146777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dirty="0" smtClean="0"/>
              <a:t>Removed household and occupational</a:t>
            </a:r>
            <a:r>
              <a:rPr lang="en-US" baseline="0" dirty="0" smtClean="0"/>
              <a:t> rows.</a:t>
            </a:r>
          </a:p>
          <a:p>
            <a:pPr marL="457200" lvl="1" indent="0">
              <a:buFontTx/>
              <a:buNone/>
            </a:pPr>
            <a:r>
              <a:rPr lang="en-US" baseline="0" dirty="0" smtClean="0"/>
              <a:t>Removed column with age-adjusted results. </a:t>
            </a:r>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19</a:t>
            </a:fld>
            <a:endParaRPr lang="en-US"/>
          </a:p>
        </p:txBody>
      </p:sp>
    </p:spTree>
    <p:extLst>
      <p:ext uri="{BB962C8B-B14F-4D97-AF65-F5344CB8AC3E}">
        <p14:creationId xmlns:p14="http://schemas.microsoft.com/office/powerpoint/2010/main" val="35413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Kaplan-Meier curves for: </a:t>
            </a:r>
            <a:r>
              <a:rPr lang="en-US" b="1" dirty="0" smtClean="0"/>
              <a:t>A) disease-free survival </a:t>
            </a:r>
            <a:r>
              <a:rPr lang="en-US" dirty="0" smtClean="0"/>
              <a:t>and </a:t>
            </a:r>
            <a:r>
              <a:rPr lang="en-US" b="1" dirty="0" smtClean="0"/>
              <a:t>B) overall survival among </a:t>
            </a:r>
            <a:r>
              <a:rPr lang="en-US" dirty="0" smtClean="0"/>
              <a:t>endometrial cancer survivors based on change in recreational physical activity from pre- to post-diagnosis.</a:t>
            </a:r>
          </a:p>
          <a:p>
            <a:pPr marL="457200" lvl="1" indent="0">
              <a:buFontTx/>
              <a:buNone/>
            </a:pPr>
            <a:endParaRPr lang="en-US" dirty="0" smtClean="0"/>
          </a:p>
          <a:p>
            <a:pPr marL="628650" lvl="1" indent="-171450">
              <a:buFont typeface="Arial" panose="020B0604020202020204" pitchFamily="34" charset="0"/>
              <a:buChar char="•"/>
            </a:pPr>
            <a:r>
              <a:rPr lang="en-US" dirty="0" smtClean="0"/>
              <a:t>Cut point for low</a:t>
            </a:r>
            <a:r>
              <a:rPr lang="en-US" baseline="0" dirty="0" smtClean="0"/>
              <a:t> vs. high was 10 MET-hour/week/year</a:t>
            </a:r>
          </a:p>
          <a:p>
            <a:pPr marL="628650" lvl="1" indent="-171450">
              <a:buFont typeface="Arial" panose="020B0604020202020204" pitchFamily="34" charset="0"/>
              <a:buChar char="•"/>
            </a:pPr>
            <a:endParaRPr lang="en-US" baseline="0" dirty="0" smtClean="0"/>
          </a:p>
          <a:p>
            <a:pPr marL="457200" lvl="1" indent="0">
              <a:buFont typeface="Arial" panose="020B0604020202020204" pitchFamily="34" charset="0"/>
              <a:buNone/>
            </a:pPr>
            <a:endParaRPr lang="en-US" dirty="0" smtClean="0"/>
          </a:p>
          <a:p>
            <a:pPr marL="457200" lvl="1" indent="0">
              <a:buFontTx/>
              <a:buNone/>
            </a:pPr>
            <a:r>
              <a:rPr lang="en-US" dirty="0" smtClean="0"/>
              <a:t>Need figure</a:t>
            </a:r>
            <a:r>
              <a:rPr lang="en-US" baseline="0" dirty="0" smtClean="0"/>
              <a:t> with better resolution.</a:t>
            </a:r>
          </a:p>
          <a:p>
            <a:pPr marL="457200" lvl="1" indent="0">
              <a:buFontTx/>
              <a:buNone/>
            </a:pPr>
            <a:endParaRPr lang="en-US" baseline="0" dirty="0" smtClean="0"/>
          </a:p>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20</a:t>
            </a:fld>
            <a:endParaRPr lang="en-US"/>
          </a:p>
        </p:txBody>
      </p:sp>
    </p:spTree>
    <p:extLst>
      <p:ext uri="{BB962C8B-B14F-4D97-AF65-F5344CB8AC3E}">
        <p14:creationId xmlns:p14="http://schemas.microsoft.com/office/powerpoint/2010/main" val="289216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9FFB9-B6D1-4EE3-9394-B0B2A7669F34}" type="slidenum">
              <a:rPr lang="en-US" smtClean="0"/>
              <a:pPr/>
              <a:t>21</a:t>
            </a:fld>
            <a:endParaRPr lang="en-US"/>
          </a:p>
        </p:txBody>
      </p:sp>
    </p:spTree>
    <p:extLst>
      <p:ext uri="{BB962C8B-B14F-4D97-AF65-F5344CB8AC3E}">
        <p14:creationId xmlns:p14="http://schemas.microsoft.com/office/powerpoint/2010/main" val="159312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420688" y="703263"/>
            <a:ext cx="6172200" cy="3473450"/>
          </a:xfrm>
          <a:ln/>
        </p:spPr>
      </p:sp>
      <p:sp>
        <p:nvSpPr>
          <p:cNvPr id="133123" name="Rectangle 3"/>
          <p:cNvSpPr>
            <a:spLocks noGrp="1" noChangeArrowheads="1"/>
          </p:cNvSpPr>
          <p:nvPr>
            <p:ph type="body" idx="1"/>
          </p:nvPr>
        </p:nvSpPr>
        <p:spPr>
          <a:xfrm>
            <a:off x="934720" y="4416425"/>
            <a:ext cx="5140960" cy="4183063"/>
          </a:xfrm>
          <a:noFill/>
          <a:ln w="9525"/>
        </p:spPr>
        <p:txBody>
          <a:bodyPr/>
          <a:lstStyle/>
          <a:p>
            <a:pPr marL="230404" indent="-230404"/>
            <a:r>
              <a:rPr lang="en-US" sz="800" u="sng" dirty="0"/>
              <a:t>Prevention</a:t>
            </a:r>
          </a:p>
          <a:p>
            <a:pPr marL="230404" indent="-230404">
              <a:buFontTx/>
              <a:buChar char="•"/>
            </a:pPr>
            <a:r>
              <a:rPr lang="en-US" sz="800" dirty="0"/>
              <a:t>Exercise reduces risk of 13 cancers</a:t>
            </a:r>
          </a:p>
          <a:p>
            <a:pPr marL="0" indent="0">
              <a:buFontTx/>
              <a:buNone/>
            </a:pPr>
            <a:r>
              <a:rPr lang="en-US" sz="800" u="sng" dirty="0"/>
              <a:t>Detection</a:t>
            </a:r>
          </a:p>
          <a:p>
            <a:pPr marL="230404" indent="-230404">
              <a:buFontTx/>
              <a:buChar char="-"/>
            </a:pPr>
            <a:r>
              <a:rPr lang="en-US" sz="800" dirty="0"/>
              <a:t>acute exercise raised PSA levels (shouldn’t exercise prior to screening tests)</a:t>
            </a:r>
          </a:p>
          <a:p>
            <a:pPr marL="230404" indent="-230404">
              <a:buFontTx/>
              <a:buChar char="-"/>
            </a:pPr>
            <a:r>
              <a:rPr lang="en-US" sz="800" dirty="0"/>
              <a:t>Exercise may reduce anxiety/stress associated with screening tests (0 studies have been done)</a:t>
            </a:r>
          </a:p>
          <a:p>
            <a:pPr marL="230404" indent="-230404"/>
            <a:r>
              <a:rPr lang="en-US" sz="800" u="sng" dirty="0"/>
              <a:t>Cancer Buffering</a:t>
            </a:r>
          </a:p>
          <a:p>
            <a:pPr marL="230404" indent="-230404">
              <a:buFontTx/>
              <a:buChar char="-"/>
            </a:pPr>
            <a:r>
              <a:rPr lang="en-US" sz="800" dirty="0"/>
              <a:t>exercise may “build up” patients physical, function, and psychological reserve to begin treatment in the best possible condition</a:t>
            </a:r>
          </a:p>
          <a:p>
            <a:pPr marL="230404" indent="-230404">
              <a:buFontTx/>
              <a:buChar char="-"/>
            </a:pPr>
            <a:r>
              <a:rPr lang="en-US" sz="800" dirty="0"/>
              <a:t>Lung cancer patients who exercised had </a:t>
            </a:r>
            <a:r>
              <a:rPr lang="en-US" sz="800" dirty="0" smtClean="0"/>
              <a:t>fewer </a:t>
            </a:r>
            <a:r>
              <a:rPr lang="en-US" sz="800" dirty="0"/>
              <a:t>complications post-surgery</a:t>
            </a:r>
          </a:p>
          <a:p>
            <a:pPr marL="230404" indent="-230404">
              <a:buFontTx/>
              <a:buChar char="-"/>
            </a:pPr>
            <a:r>
              <a:rPr lang="en-US" sz="800" dirty="0"/>
              <a:t>Lung cancer patients who exercised had more hope/power over lives compared to non-exercisers</a:t>
            </a:r>
          </a:p>
          <a:p>
            <a:pPr marL="230404" indent="-230404"/>
            <a:r>
              <a:rPr lang="en-US" sz="800" u="sng" dirty="0"/>
              <a:t>Cancer Coping</a:t>
            </a:r>
          </a:p>
          <a:p>
            <a:pPr marL="230404" indent="-230404">
              <a:buFontTx/>
              <a:buChar char="-"/>
            </a:pPr>
            <a:r>
              <a:rPr lang="en-US" sz="800" dirty="0"/>
              <a:t>Exercise during treatment (17 studies) have been found to be safe, feasible, improve functional capacity, muscular</a:t>
            </a:r>
          </a:p>
          <a:p>
            <a:pPr marL="230404" indent="-230404"/>
            <a:r>
              <a:rPr lang="en-US" sz="800" dirty="0"/>
              <a:t>   strength, body composition (e.g., BMI), sleep patterns, less nausea and fatigue, improved body satisfaction, and mood</a:t>
            </a:r>
          </a:p>
          <a:p>
            <a:pPr marL="230404" indent="-230404"/>
            <a:r>
              <a:rPr lang="en-US" sz="800" dirty="0"/>
              <a:t>   states (e.g., less depression and anxiety) (</a:t>
            </a:r>
            <a:r>
              <a:rPr lang="en-US" sz="800" b="1" dirty="0"/>
              <a:t>Found to improve quality of life</a:t>
            </a:r>
            <a:r>
              <a:rPr lang="en-US" sz="800" dirty="0"/>
              <a:t>)</a:t>
            </a:r>
          </a:p>
          <a:p>
            <a:pPr marL="230404" indent="-230404"/>
            <a:r>
              <a:rPr lang="en-US" sz="800" u="sng" dirty="0"/>
              <a:t>Cancer Rehabilitation</a:t>
            </a:r>
          </a:p>
          <a:p>
            <a:pPr marL="230404" indent="-230404">
              <a:buFontTx/>
              <a:buChar char="-"/>
            </a:pPr>
            <a:r>
              <a:rPr lang="en-US" sz="800" dirty="0"/>
              <a:t>useful if the post-treatment diagnosis was successful; function is to restore the person back to a condition of good    health; exercise may help patients recover from the side effects of treatment (e.g., muscle loss, etc…)</a:t>
            </a:r>
          </a:p>
          <a:p>
            <a:pPr marL="230404" indent="-230404">
              <a:buFontTx/>
              <a:buChar char="-"/>
            </a:pPr>
            <a:r>
              <a:rPr lang="en-US" sz="800" dirty="0"/>
              <a:t>two studies have shown that exercise improves functional capacity of patients compared to controls</a:t>
            </a:r>
          </a:p>
          <a:p>
            <a:pPr marL="230404" indent="-230404"/>
            <a:r>
              <a:rPr lang="en-US" sz="800" u="sng" dirty="0"/>
              <a:t>Cancer and Health Promotion</a:t>
            </a:r>
          </a:p>
          <a:p>
            <a:pPr marL="230404" indent="-230404">
              <a:buFontTx/>
              <a:buChar char="-"/>
            </a:pPr>
            <a:r>
              <a:rPr lang="en-US" sz="800" dirty="0"/>
              <a:t>Goal is to optimize the health of the patient</a:t>
            </a:r>
          </a:p>
          <a:p>
            <a:pPr marL="230404" indent="-230404">
              <a:buFontTx/>
              <a:buChar char="-"/>
            </a:pPr>
            <a:r>
              <a:rPr lang="en-US" sz="800" dirty="0"/>
              <a:t>Research has shown improvements in functional capacity, body composition, mood states, perceived physical competence, body image, self-esteem, and general QOL</a:t>
            </a:r>
          </a:p>
          <a:p>
            <a:pPr marL="230404" indent="-230404"/>
            <a:r>
              <a:rPr lang="en-US" sz="800" u="sng" dirty="0"/>
              <a:t>Cancer Palliation</a:t>
            </a:r>
          </a:p>
          <a:p>
            <a:pPr marL="230404" indent="-230404">
              <a:buFontTx/>
              <a:buChar char="-"/>
            </a:pPr>
            <a:r>
              <a:rPr lang="en-US" sz="800" dirty="0"/>
              <a:t>physical exercise may help patients maintain functional independence and QOL for as long as possible</a:t>
            </a:r>
          </a:p>
          <a:p>
            <a:pPr marL="230404" indent="-230404">
              <a:buFontTx/>
              <a:buChar char="-"/>
            </a:pPr>
            <a:r>
              <a:rPr lang="en-US" sz="800" dirty="0"/>
              <a:t>Case-control study(continued to live independently until her death)</a:t>
            </a:r>
          </a:p>
          <a:p>
            <a:pPr marL="230404" indent="-230404"/>
            <a:r>
              <a:rPr lang="en-US" sz="800" u="sng" dirty="0"/>
              <a:t>Survival</a:t>
            </a:r>
          </a:p>
          <a:p>
            <a:pPr marL="230404" indent="-230404">
              <a:buFontTx/>
              <a:buChar char="-"/>
            </a:pPr>
            <a:r>
              <a:rPr lang="en-US" sz="800" dirty="0"/>
              <a:t>exercise may increase length of survival after a cancer diagnosis and treatments</a:t>
            </a:r>
          </a:p>
          <a:p>
            <a:pPr marL="230404" indent="-230404">
              <a:buFontTx/>
              <a:buChar char="-"/>
            </a:pPr>
            <a:r>
              <a:rPr lang="en-US" sz="800" dirty="0"/>
              <a:t>1 study found no relationship between recreational physical activity and cancer survival (didn’t assess occupational activity which Friedenreich found to be more important in BC survivors than recreational)</a:t>
            </a:r>
          </a:p>
          <a:p>
            <a:pPr marL="230404" indent="-230404"/>
            <a:endParaRPr lang="en-US" sz="800" dirty="0"/>
          </a:p>
          <a:p>
            <a:pPr marL="230404" indent="-230404"/>
            <a:endParaRPr lang="en-US" sz="1000"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u="sng" dirty="0"/>
          </a:p>
          <a:p>
            <a:pPr marL="230404" indent="-230404"/>
            <a:endParaRPr lang="en-US" sz="1000" dirty="0"/>
          </a:p>
        </p:txBody>
      </p:sp>
    </p:spTree>
    <p:extLst>
      <p:ext uri="{BB962C8B-B14F-4D97-AF65-F5344CB8AC3E}">
        <p14:creationId xmlns:p14="http://schemas.microsoft.com/office/powerpoint/2010/main" val="335532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23</a:t>
            </a:fld>
            <a:endParaRPr lang="en-US"/>
          </a:p>
        </p:txBody>
      </p:sp>
    </p:spTree>
    <p:extLst>
      <p:ext uri="{BB962C8B-B14F-4D97-AF65-F5344CB8AC3E}">
        <p14:creationId xmlns:p14="http://schemas.microsoft.com/office/powerpoint/2010/main" val="3983437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24</a:t>
            </a:fld>
            <a:endParaRPr lang="en-US"/>
          </a:p>
        </p:txBody>
      </p:sp>
    </p:spTree>
    <p:extLst>
      <p:ext uri="{BB962C8B-B14F-4D97-AF65-F5344CB8AC3E}">
        <p14:creationId xmlns:p14="http://schemas.microsoft.com/office/powerpoint/2010/main" val="363645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9FFB9-B6D1-4EE3-9394-B0B2A7669F34}" type="slidenum">
              <a:rPr lang="en-US" smtClean="0"/>
              <a:pPr/>
              <a:t>25</a:t>
            </a:fld>
            <a:endParaRPr lang="en-US"/>
          </a:p>
        </p:txBody>
      </p:sp>
    </p:spTree>
    <p:extLst>
      <p:ext uri="{BB962C8B-B14F-4D97-AF65-F5344CB8AC3E}">
        <p14:creationId xmlns:p14="http://schemas.microsoft.com/office/powerpoint/2010/main" val="2340679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31</a:t>
            </a:fld>
            <a:endParaRPr lang="en-US"/>
          </a:p>
        </p:txBody>
      </p:sp>
    </p:spTree>
    <p:extLst>
      <p:ext uri="{BB962C8B-B14F-4D97-AF65-F5344CB8AC3E}">
        <p14:creationId xmlns:p14="http://schemas.microsoft.com/office/powerpoint/2010/main" val="3223541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34</a:t>
            </a:fld>
            <a:endParaRPr lang="en-US"/>
          </a:p>
        </p:txBody>
      </p:sp>
    </p:spTree>
    <p:extLst>
      <p:ext uri="{BB962C8B-B14F-4D97-AF65-F5344CB8AC3E}">
        <p14:creationId xmlns:p14="http://schemas.microsoft.com/office/powerpoint/2010/main" val="72700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35</a:t>
            </a:fld>
            <a:endParaRPr lang="en-US"/>
          </a:p>
        </p:txBody>
      </p:sp>
    </p:spTree>
    <p:extLst>
      <p:ext uri="{BB962C8B-B14F-4D97-AF65-F5344CB8AC3E}">
        <p14:creationId xmlns:p14="http://schemas.microsoft.com/office/powerpoint/2010/main" val="1887792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36</a:t>
            </a:fld>
            <a:endParaRPr lang="en-US"/>
          </a:p>
        </p:txBody>
      </p:sp>
    </p:spTree>
    <p:extLst>
      <p:ext uri="{BB962C8B-B14F-4D97-AF65-F5344CB8AC3E}">
        <p14:creationId xmlns:p14="http://schemas.microsoft.com/office/powerpoint/2010/main" val="3101457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CA" dirty="0"/>
              <a:t>Colorectal cancer serves as a useful case study for studying physical activity mechanisms because risk accumulation is observable. The overall strength and consistency of epidemiologic evidence relating physical activity to colorectal cancer outcomes is strongest for colorectal cancer incidence, somewhat weaker for colorectal cancer  mortality (given fewer prospective studies; although results have been relatively consistent, generally showing benefit from both pre- and post-diagnosis physical activity), and weakest for adenoma (polyp) recurrence, due to limited epidemiologic research focused on recurrence outcomes and studies showing significant associations only in men. Solid arrows indicate known pathways. Broken arrows indicate hypothetical pathways. </a:t>
            </a:r>
          </a:p>
          <a:p>
            <a:endParaRPr lang="en-US" dirty="0"/>
          </a:p>
        </p:txBody>
      </p:sp>
      <p:sp>
        <p:nvSpPr>
          <p:cNvPr id="4" name="Slide Number Placeholder 3"/>
          <p:cNvSpPr>
            <a:spLocks noGrp="1"/>
          </p:cNvSpPr>
          <p:nvPr>
            <p:ph type="sldNum" sz="quarter" idx="10"/>
          </p:nvPr>
        </p:nvSpPr>
        <p:spPr/>
        <p:txBody>
          <a:bodyPr/>
          <a:lstStyle/>
          <a:p>
            <a:fld id="{7C94FC0A-BE1F-40D9-857B-C02A423E6696}" type="slidenum">
              <a:rPr lang="en-US" smtClean="0"/>
              <a:pPr/>
              <a:t>37</a:t>
            </a:fld>
            <a:endParaRPr lang="en-US"/>
          </a:p>
        </p:txBody>
      </p:sp>
    </p:spTree>
    <p:extLst>
      <p:ext uri="{BB962C8B-B14F-4D97-AF65-F5344CB8AC3E}">
        <p14:creationId xmlns:p14="http://schemas.microsoft.com/office/powerpoint/2010/main" val="2065777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fact all of these types of studies are happening concurrently, even clinical</a:t>
            </a:r>
            <a:r>
              <a:rPr lang="en-US" baseline="0" dirty="0"/>
              <a:t> trials e.g., CHALLENGE.</a:t>
            </a:r>
            <a:endParaRPr lang="en-CA" dirty="0"/>
          </a:p>
        </p:txBody>
      </p:sp>
      <p:sp>
        <p:nvSpPr>
          <p:cNvPr id="4" name="Slide Number Placeholder 3"/>
          <p:cNvSpPr>
            <a:spLocks noGrp="1"/>
          </p:cNvSpPr>
          <p:nvPr>
            <p:ph type="sldNum" sz="quarter" idx="10"/>
          </p:nvPr>
        </p:nvSpPr>
        <p:spPr/>
        <p:txBody>
          <a:bodyPr/>
          <a:lstStyle/>
          <a:p>
            <a:fld id="{7C94FC0A-BE1F-40D9-857B-C02A423E6696}" type="slidenum">
              <a:rPr lang="en-US" smtClean="0"/>
              <a:pPr/>
              <a:t>38</a:t>
            </a:fld>
            <a:endParaRPr lang="en-US"/>
          </a:p>
        </p:txBody>
      </p:sp>
    </p:spTree>
    <p:extLst>
      <p:ext uri="{BB962C8B-B14F-4D97-AF65-F5344CB8AC3E}">
        <p14:creationId xmlns:p14="http://schemas.microsoft.com/office/powerpoint/2010/main" val="3875512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Design of molecular epi studies requires careful selection of tumor markers. A tumor marker represents a biologic mechanism through which exercise improves survival and its presence or absence predicts efficacy (analogous to a drug). Particularly in this case, several types of epidemiologic evidence can inform tumor marker selection.</a:t>
            </a:r>
          </a:p>
          <a:p>
            <a:endParaRPr lang="en-US" sz="1000" dirty="0"/>
          </a:p>
          <a:p>
            <a:pPr marL="228600" indent="-228600">
              <a:buAutoNum type="arabicPeriod"/>
            </a:pPr>
            <a:r>
              <a:rPr lang="en-US" sz="1000" b="1" dirty="0"/>
              <a:t>Prospective cohort or case-control studies of cancer patients </a:t>
            </a:r>
            <a:r>
              <a:rPr lang="en-US" sz="1000" dirty="0"/>
              <a:t>can add to preclinical research to clarify the biologic mechanisms influencing cancer survival (#1). Mechanisms most often studies in exercise oncology include: sex hormones, insulin-related pathways, low-level chronic inflammation. Oxidative stress, immune function and </a:t>
            </a:r>
            <a:r>
              <a:rPr lang="en-US" sz="1000" dirty="0" err="1"/>
              <a:t>adipokines</a:t>
            </a:r>
            <a:r>
              <a:rPr lang="en-US" sz="1000" dirty="0"/>
              <a:t> are also commonly studied. The relative influence of each pathway and their combined effects on cancer survival are unknown.  The clear overlap between these mechanisms and those for obesity and cancer are also noteworthy which raises the question of whether or not a lifestyle intervention designed to induce weight loss might provide greater survival benefit than exercise alone, at least for some tumor sub-types.</a:t>
            </a:r>
          </a:p>
          <a:p>
            <a:pPr marL="228600" indent="-228600">
              <a:buAutoNum type="arabicPeriod"/>
            </a:pPr>
            <a:r>
              <a:rPr lang="en-US" sz="1000" b="1" dirty="0"/>
              <a:t>RCTs of exercise </a:t>
            </a:r>
            <a:r>
              <a:rPr lang="en-US" sz="1000" dirty="0"/>
              <a:t>can be used to demonstrate exercise modes of action using cancer survival biomarkers as endpoints (#2). Exercise trials  in cancer patients have measured insulin, </a:t>
            </a:r>
            <a:r>
              <a:rPr lang="en-US" sz="1000" dirty="0" err="1"/>
              <a:t>adipokines</a:t>
            </a:r>
            <a:r>
              <a:rPr lang="en-US" sz="1000" dirty="0"/>
              <a:t>, IGFs, anti-inflammatory markers, immune function, oxidative stress, PSA, testosterone. More recently, tumor gene expression, epigenetic mechanisms, DNA damage, telomerase activity. RCTs can determine causal effects of exercise on biomarkers and can compare different types, doses, durations, timing of exercise which can define exercise prescription.</a:t>
            </a:r>
          </a:p>
          <a:p>
            <a:pPr marL="228600" indent="-228600">
              <a:buAutoNum type="arabicPeriod"/>
            </a:pPr>
            <a:r>
              <a:rPr lang="en-US" sz="1000" b="1" dirty="0"/>
              <a:t>Molecular epi studies </a:t>
            </a:r>
            <a:r>
              <a:rPr lang="en-US" sz="1000" dirty="0"/>
              <a:t>can generate compelling hypotheses (#4) to guide large scale Phase III trials incorporating precision exercise questions. Hypotheses may also flow from primary prevention studies e.g. ER/PR, HER2, p53 and BRCA mutations have been studied in relation to </a:t>
            </a:r>
            <a:r>
              <a:rPr lang="en-US" sz="1000" dirty="0" err="1"/>
              <a:t>br</a:t>
            </a:r>
            <a:r>
              <a:rPr lang="en-US" sz="1000" dirty="0"/>
              <a:t> ca risk and CTNNB1 and genetic variants in the IGF pathway have been studied w.r.t. CRC risk. Studies of pre-diagnosis PA and interactions with BRAF mutations, KRAS mutations and MSI status were explored recently (</a:t>
            </a:r>
            <a:r>
              <a:rPr lang="en-US" sz="1000" dirty="0" err="1"/>
              <a:t>Hardikar</a:t>
            </a:r>
            <a:r>
              <a:rPr lang="en-US" sz="1000" dirty="0"/>
              <a:t>, 2015).</a:t>
            </a:r>
          </a:p>
          <a:p>
            <a:pPr marL="228600" indent="-228600">
              <a:buAutoNum type="arabicPeriod"/>
            </a:pPr>
            <a:endParaRPr lang="en-US" sz="1000" dirty="0"/>
          </a:p>
        </p:txBody>
      </p:sp>
      <p:sp>
        <p:nvSpPr>
          <p:cNvPr id="4" name="Slide Number Placeholder 3"/>
          <p:cNvSpPr>
            <a:spLocks noGrp="1"/>
          </p:cNvSpPr>
          <p:nvPr>
            <p:ph type="sldNum" sz="quarter" idx="10"/>
          </p:nvPr>
        </p:nvSpPr>
        <p:spPr/>
        <p:txBody>
          <a:bodyPr/>
          <a:lstStyle/>
          <a:p>
            <a:fld id="{3009FFB9-B6D1-4EE3-9394-B0B2A7669F34}" type="slidenum">
              <a:rPr lang="en-US" smtClean="0"/>
              <a:pPr/>
              <a:t>39</a:t>
            </a:fld>
            <a:endParaRPr lang="en-US"/>
          </a:p>
        </p:txBody>
      </p:sp>
    </p:spTree>
    <p:extLst>
      <p:ext uri="{BB962C8B-B14F-4D97-AF65-F5344CB8AC3E}">
        <p14:creationId xmlns:p14="http://schemas.microsoft.com/office/powerpoint/2010/main" val="424464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1949D-6497-492B-91F3-D57B394E0DCF}" type="slidenum">
              <a:rPr lang="en-US" smtClean="0"/>
              <a:t>3</a:t>
            </a:fld>
            <a:endParaRPr lang="en-US"/>
          </a:p>
        </p:txBody>
      </p:sp>
    </p:spTree>
    <p:extLst>
      <p:ext uri="{BB962C8B-B14F-4D97-AF65-F5344CB8AC3E}">
        <p14:creationId xmlns:p14="http://schemas.microsoft.com/office/powerpoint/2010/main" val="1752272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9FFB9-B6D1-4EE3-9394-B0B2A7669F34}" type="slidenum">
              <a:rPr lang="en-US" smtClean="0"/>
              <a:pPr/>
              <a:t>40</a:t>
            </a:fld>
            <a:endParaRPr lang="en-US"/>
          </a:p>
        </p:txBody>
      </p:sp>
    </p:spTree>
    <p:extLst>
      <p:ext uri="{BB962C8B-B14F-4D97-AF65-F5344CB8AC3E}">
        <p14:creationId xmlns:p14="http://schemas.microsoft.com/office/powerpoint/2010/main" val="3274095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09FFB9-B6D1-4EE3-9394-B0B2A7669F34}" type="slidenum">
              <a:rPr lang="en-US" smtClean="0"/>
              <a:pPr/>
              <a:t>41</a:t>
            </a:fld>
            <a:endParaRPr lang="en-US"/>
          </a:p>
        </p:txBody>
      </p:sp>
    </p:spTree>
    <p:extLst>
      <p:ext uri="{BB962C8B-B14F-4D97-AF65-F5344CB8AC3E}">
        <p14:creationId xmlns:p14="http://schemas.microsoft.com/office/powerpoint/2010/main" val="2032396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1949D-6497-492B-91F3-D57B394E0DCF}" type="slidenum">
              <a:rPr lang="en-US" smtClean="0"/>
              <a:t>42</a:t>
            </a:fld>
            <a:endParaRPr lang="en-US"/>
          </a:p>
        </p:txBody>
      </p:sp>
    </p:spTree>
    <p:extLst>
      <p:ext uri="{BB962C8B-B14F-4D97-AF65-F5344CB8AC3E}">
        <p14:creationId xmlns:p14="http://schemas.microsoft.com/office/powerpoint/2010/main" val="164306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43</a:t>
            </a:fld>
            <a:endParaRPr lang="en-US"/>
          </a:p>
        </p:txBody>
      </p:sp>
    </p:spTree>
    <p:extLst>
      <p:ext uri="{BB962C8B-B14F-4D97-AF65-F5344CB8AC3E}">
        <p14:creationId xmlns:p14="http://schemas.microsoft.com/office/powerpoint/2010/main" val="35749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1949D-6497-492B-91F3-D57B394E0DCF}" type="slidenum">
              <a:rPr lang="en-US" smtClean="0"/>
              <a:t>4</a:t>
            </a:fld>
            <a:endParaRPr lang="en-US"/>
          </a:p>
        </p:txBody>
      </p:sp>
    </p:spTree>
    <p:extLst>
      <p:ext uri="{BB962C8B-B14F-4D97-AF65-F5344CB8AC3E}">
        <p14:creationId xmlns:p14="http://schemas.microsoft.com/office/powerpoint/2010/main" val="71317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1949D-6497-492B-91F3-D57B394E0DCF}" type="slidenum">
              <a:rPr lang="en-US" smtClean="0"/>
              <a:t>5</a:t>
            </a:fld>
            <a:endParaRPr lang="en-US"/>
          </a:p>
        </p:txBody>
      </p:sp>
    </p:spTree>
    <p:extLst>
      <p:ext uri="{BB962C8B-B14F-4D97-AF65-F5344CB8AC3E}">
        <p14:creationId xmlns:p14="http://schemas.microsoft.com/office/powerpoint/2010/main" val="400551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6</a:t>
            </a:fld>
            <a:endParaRPr lang="en-US"/>
          </a:p>
        </p:txBody>
      </p:sp>
    </p:spTree>
    <p:extLst>
      <p:ext uri="{BB962C8B-B14F-4D97-AF65-F5344CB8AC3E}">
        <p14:creationId xmlns:p14="http://schemas.microsoft.com/office/powerpoint/2010/main" val="80486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2B25C-D199-4959-92F4-5FA2948B55AB}" type="slidenum">
              <a:rPr lang="en-US" smtClean="0"/>
              <a:t>8</a:t>
            </a:fld>
            <a:endParaRPr lang="en-US"/>
          </a:p>
        </p:txBody>
      </p:sp>
    </p:spTree>
    <p:extLst>
      <p:ext uri="{BB962C8B-B14F-4D97-AF65-F5344CB8AC3E}">
        <p14:creationId xmlns:p14="http://schemas.microsoft.com/office/powerpoint/2010/main" val="176508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42B25C-D199-4959-92F4-5FA2948B55AB}" type="slidenum">
              <a:rPr lang="en-US" smtClean="0"/>
              <a:t>9</a:t>
            </a:fld>
            <a:endParaRPr lang="en-US"/>
          </a:p>
        </p:txBody>
      </p:sp>
    </p:spTree>
    <p:extLst>
      <p:ext uri="{BB962C8B-B14F-4D97-AF65-F5344CB8AC3E}">
        <p14:creationId xmlns:p14="http://schemas.microsoft.com/office/powerpoint/2010/main" val="16662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Pubmed</a:t>
            </a:r>
            <a:r>
              <a:rPr lang="en-US" dirty="0"/>
              <a:t>, EMBASE and </a:t>
            </a:r>
            <a:r>
              <a:rPr lang="en-US" dirty="0" err="1"/>
              <a:t>Sportdiscus</a:t>
            </a:r>
            <a:endParaRPr lang="en-US" dirty="0"/>
          </a:p>
          <a:p>
            <a:pPr marL="171450" indent="-171450">
              <a:buFont typeface="Arial" panose="020B0604020202020204" pitchFamily="34" charset="0"/>
              <a:buChar char="•"/>
            </a:pPr>
            <a:r>
              <a:rPr lang="en-US" dirty="0" smtClean="0"/>
              <a:t>Random </a:t>
            </a:r>
            <a:r>
              <a:rPr lang="en-US" dirty="0"/>
              <a:t>effect</a:t>
            </a:r>
            <a:r>
              <a:rPr lang="en-US" baseline="0" dirty="0"/>
              <a:t>s used to acknowledge the inherent heterogeneity in the populations </a:t>
            </a: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3142B25C-D199-4959-92F4-5FA2948B55AB}" type="slidenum">
              <a:rPr lang="en-US" smtClean="0"/>
              <a:t>10</a:t>
            </a:fld>
            <a:endParaRPr lang="en-US"/>
          </a:p>
        </p:txBody>
      </p:sp>
    </p:spTree>
    <p:extLst>
      <p:ext uri="{BB962C8B-B14F-4D97-AF65-F5344CB8AC3E}">
        <p14:creationId xmlns:p14="http://schemas.microsoft.com/office/powerpoint/2010/main" val="396505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916B53-42D5-4DB7-8756-94D0FB5C798D}"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183700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916B53-42D5-4DB7-8756-94D0FB5C798D}"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35413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916B53-42D5-4DB7-8756-94D0FB5C798D}"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192070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916B53-42D5-4DB7-8756-94D0FB5C798D}"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155282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16B53-42D5-4DB7-8756-94D0FB5C798D}"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38318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0916B53-42D5-4DB7-8756-94D0FB5C798D}" type="datetimeFigureOut">
              <a:rPr lang="en-US" smtClean="0"/>
              <a:t>9/9/2020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164365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0916B53-42D5-4DB7-8756-94D0FB5C798D}" type="datetimeFigureOut">
              <a:rPr lang="en-US" smtClean="0"/>
              <a:t>9/9/2020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7201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0916B53-42D5-4DB7-8756-94D0FB5C798D}" type="datetimeFigureOut">
              <a:rPr lang="en-US" smtClean="0"/>
              <a:t>9/9/2020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382491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916B53-42D5-4DB7-8756-94D0FB5C798D}"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130746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0916B53-42D5-4DB7-8756-94D0FB5C798D}" type="datetimeFigureOut">
              <a:rPr lang="en-US" smtClean="0"/>
              <a:t>9/9/2020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47009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0916B53-42D5-4DB7-8756-94D0FB5C798D}" type="datetimeFigureOut">
              <a:rPr lang="en-US" smtClean="0"/>
              <a:t>9/9/2020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57111B2F-B736-445B-A849-F0494560D60E}" type="slidenum">
              <a:rPr lang="en-US" smtClean="0"/>
              <a:t>‹#›</a:t>
            </a:fld>
            <a:endParaRPr lang="en-US"/>
          </a:p>
        </p:txBody>
      </p:sp>
    </p:spTree>
    <p:extLst>
      <p:ext uri="{BB962C8B-B14F-4D97-AF65-F5344CB8AC3E}">
        <p14:creationId xmlns:p14="http://schemas.microsoft.com/office/powerpoint/2010/main" val="169364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0916B53-42D5-4DB7-8756-94D0FB5C798D}" type="datetimeFigureOut">
              <a:rPr lang="en-US" smtClean="0"/>
              <a:t>9/9/2020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7111B2F-B736-445B-A849-F0494560D60E}" type="slidenum">
              <a:rPr lang="en-US" smtClean="0"/>
              <a:t>‹#›</a:t>
            </a:fld>
            <a:endParaRPr lang="en-US"/>
          </a:p>
        </p:txBody>
      </p:sp>
    </p:spTree>
    <p:extLst>
      <p:ext uri="{BB962C8B-B14F-4D97-AF65-F5344CB8AC3E}">
        <p14:creationId xmlns:p14="http://schemas.microsoft.com/office/powerpoint/2010/main" val="3198807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hyperlink" Target="http://www.google.com/url?sa=i&amp;rct=j&amp;q=&amp;esrc=s&amp;source=images&amp;cd=&amp;cad=rja&amp;uact=8&amp;ved=0ahUKEwi6zcuSyubSAhUIy2MKHYmTDZ4QjRwIBw&amp;url=http://www.behaviouralmedlab.ualberta.ca/en/Whoweare.aspx&amp;psig=AFQjCNHQK7YjWY0Vv2nf2fVTv2SFSZv1Ow&amp;ust=149015063359481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tiff"/></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prevent.cancer.ca/" TargetMode="External"/><Relationship Id="rId3" Type="http://schemas.openxmlformats.org/officeDocument/2006/relationships/chart" Target="../charts/chart1.xml"/><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8.png"/><Relationship Id="rId7" Type="http://schemas.openxmlformats.org/officeDocument/2006/relationships/diagramColors" Target="../diagrams/colors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jpeg"/><Relationship Id="rId11" Type="http://schemas.microsoft.com/office/2007/relationships/hdphoto" Target="../media/hdphoto2.wdp"/><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11.emf"/><Relationship Id="rId9" Type="http://schemas.openxmlformats.org/officeDocument/2006/relationships/image" Target="../media/image8.jpeg"/><Relationship Id="rId14" Type="http://schemas.openxmlformats.org/officeDocument/2006/relationships/image" Target="../media/image13.emf"/></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2.sv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1.png"/><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jpeg"/><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603849"/>
            <a:ext cx="7504980" cy="5639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2658" y="721044"/>
            <a:ext cx="7437383" cy="2236929"/>
          </a:xfrm>
        </p:spPr>
        <p:txBody>
          <a:bodyPr>
            <a:noAutofit/>
          </a:bodyPr>
          <a:lstStyle/>
          <a:p>
            <a:pPr algn="r"/>
            <a:r>
              <a:rPr lang="en-US" sz="4000" b="1" dirty="0" smtClean="0">
                <a:solidFill>
                  <a:srgbClr val="0070C0"/>
                </a:solidFill>
              </a:rPr>
              <a:t>Physical activity across the cancer continuum: epidemiology and biologic mechanisms</a:t>
            </a:r>
            <a:endParaRPr lang="en-US" sz="4000" b="1" dirty="0">
              <a:solidFill>
                <a:srgbClr val="0070C0"/>
              </a:solidFill>
            </a:endParaRPr>
          </a:p>
        </p:txBody>
      </p:sp>
      <p:sp>
        <p:nvSpPr>
          <p:cNvPr id="3" name="Subtitle 2"/>
          <p:cNvSpPr>
            <a:spLocks noGrp="1"/>
          </p:cNvSpPr>
          <p:nvPr>
            <p:ph type="subTitle" idx="1"/>
          </p:nvPr>
        </p:nvSpPr>
        <p:spPr>
          <a:xfrm>
            <a:off x="-220717" y="3606589"/>
            <a:ext cx="7315200" cy="1339362"/>
          </a:xfrm>
        </p:spPr>
        <p:txBody>
          <a:bodyPr>
            <a:noAutofit/>
          </a:bodyPr>
          <a:lstStyle/>
          <a:p>
            <a:pPr algn="r">
              <a:lnSpc>
                <a:spcPct val="100000"/>
              </a:lnSpc>
              <a:spcBef>
                <a:spcPts val="0"/>
              </a:spcBef>
            </a:pPr>
            <a:r>
              <a:rPr lang="en-US" sz="2400" b="1" dirty="0">
                <a:solidFill>
                  <a:schemeClr val="tx1">
                    <a:lumMod val="65000"/>
                    <a:lumOff val="35000"/>
                  </a:schemeClr>
                </a:solidFill>
              </a:rPr>
              <a:t>Christine Friedenreich, PhD, </a:t>
            </a:r>
            <a:r>
              <a:rPr lang="en-US" sz="2400" b="1" dirty="0" smtClean="0">
                <a:solidFill>
                  <a:schemeClr val="tx1">
                    <a:lumMod val="65000"/>
                    <a:lumOff val="35000"/>
                  </a:schemeClr>
                </a:solidFill>
              </a:rPr>
              <a:t>FCAHS, FRSC</a:t>
            </a:r>
            <a:endParaRPr lang="en-US" sz="2400" b="1" dirty="0">
              <a:solidFill>
                <a:schemeClr val="tx1">
                  <a:lumMod val="65000"/>
                  <a:lumOff val="35000"/>
                </a:schemeClr>
              </a:solidFill>
            </a:endParaRPr>
          </a:p>
          <a:p>
            <a:pPr algn="r">
              <a:lnSpc>
                <a:spcPct val="100000"/>
              </a:lnSpc>
              <a:spcBef>
                <a:spcPts val="0"/>
              </a:spcBef>
            </a:pPr>
            <a:r>
              <a:rPr lang="en-US" sz="1800" dirty="0">
                <a:solidFill>
                  <a:schemeClr val="tx1">
                    <a:lumMod val="65000"/>
                    <a:lumOff val="35000"/>
                  </a:schemeClr>
                </a:solidFill>
              </a:rPr>
              <a:t>Scientific Director, Cancer Epidemiology and Prevention Research</a:t>
            </a:r>
          </a:p>
          <a:p>
            <a:pPr algn="r">
              <a:lnSpc>
                <a:spcPct val="100000"/>
              </a:lnSpc>
              <a:spcBef>
                <a:spcPts val="0"/>
              </a:spcBef>
            </a:pPr>
            <a:r>
              <a:rPr lang="en-US" sz="1800" dirty="0">
                <a:solidFill>
                  <a:schemeClr val="tx1">
                    <a:lumMod val="65000"/>
                    <a:lumOff val="35000"/>
                  </a:schemeClr>
                </a:solidFill>
              </a:rPr>
              <a:t>Alberta Health Services</a:t>
            </a:r>
          </a:p>
          <a:p>
            <a:pPr algn="r">
              <a:lnSpc>
                <a:spcPct val="100000"/>
              </a:lnSpc>
              <a:spcBef>
                <a:spcPts val="0"/>
              </a:spcBef>
            </a:pPr>
            <a:r>
              <a:rPr lang="en-US" sz="1800" dirty="0">
                <a:solidFill>
                  <a:schemeClr val="tx1">
                    <a:lumMod val="65000"/>
                    <a:lumOff val="35000"/>
                  </a:schemeClr>
                </a:solidFill>
              </a:rPr>
              <a:t>Adjunct </a:t>
            </a:r>
            <a:r>
              <a:rPr lang="en-US" sz="1800" dirty="0" smtClean="0">
                <a:solidFill>
                  <a:schemeClr val="tx1">
                    <a:lumMod val="65000"/>
                    <a:lumOff val="35000"/>
                  </a:schemeClr>
                </a:solidFill>
              </a:rPr>
              <a:t>Professor, </a:t>
            </a:r>
            <a:r>
              <a:rPr lang="en-US" sz="1800" dirty="0">
                <a:solidFill>
                  <a:schemeClr val="tx1">
                    <a:lumMod val="65000"/>
                    <a:lumOff val="35000"/>
                  </a:schemeClr>
                </a:solidFill>
              </a:rPr>
              <a:t>Cumming School of Medicine and Kinesiology</a:t>
            </a:r>
          </a:p>
          <a:p>
            <a:pPr algn="r">
              <a:lnSpc>
                <a:spcPct val="100000"/>
              </a:lnSpc>
              <a:spcBef>
                <a:spcPts val="0"/>
              </a:spcBef>
            </a:pPr>
            <a:r>
              <a:rPr lang="en-US" sz="1800" dirty="0">
                <a:solidFill>
                  <a:schemeClr val="tx1">
                    <a:lumMod val="65000"/>
                    <a:lumOff val="35000"/>
                  </a:schemeClr>
                </a:solidFill>
              </a:rPr>
              <a:t>University of </a:t>
            </a:r>
            <a:r>
              <a:rPr lang="en-US" sz="1800" dirty="0" smtClean="0">
                <a:solidFill>
                  <a:schemeClr val="tx1">
                    <a:lumMod val="65000"/>
                    <a:lumOff val="35000"/>
                  </a:schemeClr>
                </a:solidFill>
              </a:rPr>
              <a:t>Calgary</a:t>
            </a:r>
          </a:p>
          <a:p>
            <a:pPr algn="r">
              <a:lnSpc>
                <a:spcPct val="100000"/>
              </a:lnSpc>
              <a:spcBef>
                <a:spcPts val="0"/>
              </a:spcBef>
            </a:pPr>
            <a:endParaRPr lang="en-US" sz="1800" dirty="0" smtClean="0">
              <a:solidFill>
                <a:schemeClr val="tx1">
                  <a:lumMod val="65000"/>
                  <a:lumOff val="35000"/>
                </a:schemeClr>
              </a:solidFill>
            </a:endParaRPr>
          </a:p>
          <a:p>
            <a:pPr algn="r">
              <a:lnSpc>
                <a:spcPct val="100000"/>
              </a:lnSpc>
              <a:spcBef>
                <a:spcPts val="0"/>
              </a:spcBef>
            </a:pPr>
            <a:r>
              <a:rPr lang="en-US" sz="1800" dirty="0" smtClean="0">
                <a:solidFill>
                  <a:schemeClr val="tx1">
                    <a:lumMod val="65000"/>
                    <a:lumOff val="35000"/>
                  </a:schemeClr>
                </a:solidFill>
              </a:rPr>
              <a:t>IARC  Distinguished Speaker Series, </a:t>
            </a:r>
            <a:r>
              <a:rPr lang="en-US" sz="1800" dirty="0" smtClean="0">
                <a:solidFill>
                  <a:schemeClr val="tx1">
                    <a:lumMod val="65000"/>
                    <a:lumOff val="35000"/>
                  </a:schemeClr>
                </a:solidFill>
              </a:rPr>
              <a:t>June 18</a:t>
            </a:r>
            <a:r>
              <a:rPr lang="en-US" sz="1800" dirty="0" smtClean="0">
                <a:solidFill>
                  <a:schemeClr val="tx1">
                    <a:lumMod val="65000"/>
                    <a:lumOff val="35000"/>
                  </a:schemeClr>
                </a:solidFill>
              </a:rPr>
              <a:t>, </a:t>
            </a:r>
            <a:r>
              <a:rPr lang="en-US" sz="1800" dirty="0" smtClean="0">
                <a:solidFill>
                  <a:schemeClr val="tx1">
                    <a:lumMod val="65000"/>
                    <a:lumOff val="35000"/>
                  </a:schemeClr>
                </a:solidFill>
              </a:rPr>
              <a:t>2020</a:t>
            </a:r>
            <a:endParaRPr lang="en-US" sz="1800" dirty="0">
              <a:solidFill>
                <a:schemeClr val="tx1">
                  <a:lumMod val="65000"/>
                  <a:lumOff val="35000"/>
                </a:schemeClr>
              </a:solidFill>
            </a:endParaRPr>
          </a:p>
          <a:p>
            <a:pPr algn="r">
              <a:lnSpc>
                <a:spcPct val="100000"/>
              </a:lnSpc>
              <a:spcBef>
                <a:spcPts val="0"/>
              </a:spcBef>
            </a:pPr>
            <a:endParaRPr lang="en-US" sz="1800" dirty="0">
              <a:solidFill>
                <a:schemeClr val="tx1">
                  <a:lumMod val="65000"/>
                  <a:lumOff val="35000"/>
                </a:schemeClr>
              </a:solidFill>
            </a:endParaRPr>
          </a:p>
          <a:p>
            <a:pPr algn="r">
              <a:lnSpc>
                <a:spcPct val="100000"/>
              </a:lnSpc>
              <a:spcBef>
                <a:spcPts val="0"/>
              </a:spcBef>
            </a:pPr>
            <a:endParaRPr lang="en-US" sz="1800" dirty="0">
              <a:solidFill>
                <a:schemeClr val="tx1">
                  <a:lumMod val="65000"/>
                  <a:lumOff val="35000"/>
                </a:schemeClr>
              </a:solidFill>
            </a:endParaRPr>
          </a:p>
          <a:p>
            <a:pPr algn="r">
              <a:lnSpc>
                <a:spcPct val="100000"/>
              </a:lnSpc>
              <a:spcBef>
                <a:spcPts val="0"/>
              </a:spcBef>
            </a:pPr>
            <a:endParaRPr lang="en-US" sz="1800" dirty="0">
              <a:solidFill>
                <a:schemeClr val="tx1">
                  <a:lumMod val="65000"/>
                  <a:lumOff val="35000"/>
                </a:schemeClr>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1128" y="1085588"/>
            <a:ext cx="4370872" cy="622961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153" y="6243182"/>
            <a:ext cx="6348997" cy="505969"/>
          </a:xfrm>
          <a:prstGeom prst="rect">
            <a:avLst/>
          </a:prstGeom>
        </p:spPr>
      </p:pic>
    </p:spTree>
    <p:extLst>
      <p:ext uri="{BB962C8B-B14F-4D97-AF65-F5344CB8AC3E}">
        <p14:creationId xmlns:p14="http://schemas.microsoft.com/office/powerpoint/2010/main" val="2299455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6309" y="1810911"/>
            <a:ext cx="4541035" cy="4541035"/>
          </a:xfrm>
          <a:prstGeom prst="rect">
            <a:avLst/>
          </a:prstGeom>
        </p:spPr>
      </p:pic>
      <p:sp>
        <p:nvSpPr>
          <p:cNvPr id="3" name="Rectangle 2"/>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t>Physical activity </a:t>
            </a:r>
            <a:r>
              <a:rPr lang="en-US" sz="3800" dirty="0" smtClean="0"/>
              <a:t>and </a:t>
            </a:r>
            <a:r>
              <a:rPr lang="en-US" sz="3800" dirty="0"/>
              <a:t>cancer mortality:</a:t>
            </a:r>
          </a:p>
          <a:p>
            <a:r>
              <a:rPr lang="en-US" sz="3800" dirty="0"/>
              <a:t> a systematic review and meta-analysis</a:t>
            </a:r>
          </a:p>
        </p:txBody>
      </p:sp>
      <p:sp>
        <p:nvSpPr>
          <p:cNvPr id="4" name="TextBox 3"/>
          <p:cNvSpPr txBox="1"/>
          <p:nvPr/>
        </p:nvSpPr>
        <p:spPr>
          <a:xfrm>
            <a:off x="5084064" y="2255675"/>
            <a:ext cx="7022592" cy="270843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3200" dirty="0">
                <a:solidFill>
                  <a:schemeClr val="tx1">
                    <a:lumMod val="65000"/>
                    <a:lumOff val="35000"/>
                  </a:schemeClr>
                </a:solidFill>
              </a:rPr>
              <a:t>15,760 records identified in 3 databases</a:t>
            </a:r>
          </a:p>
          <a:p>
            <a:pPr marL="285750" indent="-285750">
              <a:spcBef>
                <a:spcPts val="600"/>
              </a:spcBef>
              <a:buFont typeface="Arial" panose="020B0604020202020204" pitchFamily="34" charset="0"/>
              <a:buChar char="•"/>
            </a:pPr>
            <a:r>
              <a:rPr lang="en-US" sz="3200" dirty="0">
                <a:solidFill>
                  <a:schemeClr val="tx1">
                    <a:lumMod val="65000"/>
                    <a:lumOff val="35000"/>
                  </a:schemeClr>
                </a:solidFill>
              </a:rPr>
              <a:t>136 included studies through November 1, </a:t>
            </a:r>
            <a:r>
              <a:rPr lang="en-US" sz="3200" dirty="0" smtClean="0">
                <a:solidFill>
                  <a:schemeClr val="tx1">
                    <a:lumMod val="65000"/>
                    <a:lumOff val="35000"/>
                  </a:schemeClr>
                </a:solidFill>
              </a:rPr>
              <a:t>2018 and updated to February 23, 2020 with 12 more studies </a:t>
            </a:r>
            <a:endParaRPr lang="en-US" sz="3200" dirty="0">
              <a:solidFill>
                <a:schemeClr val="tx1">
                  <a:lumMod val="65000"/>
                  <a:lumOff val="35000"/>
                </a:schemeClr>
              </a:solidFill>
            </a:endParaRPr>
          </a:p>
          <a:p>
            <a:pPr marL="285750" indent="-285750">
              <a:spcBef>
                <a:spcPts val="600"/>
              </a:spcBef>
              <a:buFont typeface="Arial" panose="020B0604020202020204" pitchFamily="34" charset="0"/>
              <a:buChar char="•"/>
            </a:pPr>
            <a:r>
              <a:rPr lang="en-US" sz="3200" dirty="0">
                <a:solidFill>
                  <a:schemeClr val="tx1">
                    <a:lumMod val="65000"/>
                    <a:lumOff val="35000"/>
                  </a:schemeClr>
                </a:solidFill>
              </a:rPr>
              <a:t>Publication dates </a:t>
            </a:r>
            <a:r>
              <a:rPr lang="en-US" sz="3200" dirty="0" smtClean="0">
                <a:solidFill>
                  <a:schemeClr val="tx1">
                    <a:lumMod val="65000"/>
                    <a:lumOff val="35000"/>
                  </a:schemeClr>
                </a:solidFill>
              </a:rPr>
              <a:t>1992-2020</a:t>
            </a:r>
            <a:endParaRPr lang="en-US" sz="3200" dirty="0">
              <a:solidFill>
                <a:schemeClr val="tx1">
                  <a:lumMod val="65000"/>
                  <a:lumOff val="35000"/>
                </a:schemeClr>
              </a:solidFill>
            </a:endParaRPr>
          </a:p>
        </p:txBody>
      </p:sp>
      <p:sp>
        <p:nvSpPr>
          <p:cNvPr id="5" name="TextBox 4"/>
          <p:cNvSpPr txBox="1"/>
          <p:nvPr/>
        </p:nvSpPr>
        <p:spPr>
          <a:xfrm>
            <a:off x="4767072" y="1609344"/>
            <a:ext cx="4011168" cy="646331"/>
          </a:xfrm>
          <a:prstGeom prst="rect">
            <a:avLst/>
          </a:prstGeom>
          <a:noFill/>
        </p:spPr>
        <p:txBody>
          <a:bodyPr wrap="square" rtlCol="0">
            <a:spAutoFit/>
          </a:bodyPr>
          <a:lstStyle/>
          <a:p>
            <a:r>
              <a:rPr lang="en-US" sz="3600" b="1" dirty="0">
                <a:solidFill>
                  <a:schemeClr val="tx1">
                    <a:lumMod val="65000"/>
                    <a:lumOff val="35000"/>
                  </a:schemeClr>
                </a:solidFill>
              </a:rPr>
              <a:t>By the numbers: </a:t>
            </a:r>
          </a:p>
        </p:txBody>
      </p:sp>
      <p:sp>
        <p:nvSpPr>
          <p:cNvPr id="6" name="Rectangle 5"/>
          <p:cNvSpPr/>
          <p:nvPr/>
        </p:nvSpPr>
        <p:spPr>
          <a:xfrm>
            <a:off x="5279136" y="5292042"/>
            <a:ext cx="6096000" cy="1154162"/>
          </a:xfrm>
          <a:prstGeom prst="rect">
            <a:avLst/>
          </a:prstGeom>
        </p:spPr>
        <p:txBody>
          <a:bodyPr>
            <a:spAutoFit/>
          </a:bodyPr>
          <a:lstStyle/>
          <a:p>
            <a:pPr marL="285750" indent="-285750">
              <a:spcBef>
                <a:spcPts val="600"/>
              </a:spcBef>
              <a:buFont typeface="Arial" panose="020B0604020202020204" pitchFamily="34" charset="0"/>
              <a:buChar char="•"/>
            </a:pPr>
            <a:r>
              <a:rPr lang="en-US" sz="3200" dirty="0">
                <a:solidFill>
                  <a:schemeClr val="tx1">
                    <a:lumMod val="65000"/>
                    <a:lumOff val="35000"/>
                  </a:schemeClr>
                </a:solidFill>
              </a:rPr>
              <a:t>Random-effects models</a:t>
            </a:r>
          </a:p>
          <a:p>
            <a:pPr marL="285750" indent="-285750">
              <a:spcBef>
                <a:spcPts val="600"/>
              </a:spcBef>
              <a:buFont typeface="Arial" panose="020B0604020202020204" pitchFamily="34" charset="0"/>
              <a:buChar char="•"/>
            </a:pPr>
            <a:r>
              <a:rPr lang="en-US" sz="3200" dirty="0">
                <a:solidFill>
                  <a:schemeClr val="tx1">
                    <a:lumMod val="65000"/>
                    <a:lumOff val="35000"/>
                  </a:schemeClr>
                </a:solidFill>
              </a:rPr>
              <a:t>Dose-response curves</a:t>
            </a:r>
          </a:p>
        </p:txBody>
      </p:sp>
      <p:sp>
        <p:nvSpPr>
          <p:cNvPr id="7" name="TextBox 6"/>
          <p:cNvSpPr txBox="1"/>
          <p:nvPr/>
        </p:nvSpPr>
        <p:spPr>
          <a:xfrm>
            <a:off x="4767072" y="4804910"/>
            <a:ext cx="4011168" cy="646331"/>
          </a:xfrm>
          <a:prstGeom prst="rect">
            <a:avLst/>
          </a:prstGeom>
          <a:noFill/>
        </p:spPr>
        <p:txBody>
          <a:bodyPr wrap="square" rtlCol="0">
            <a:spAutoFit/>
          </a:bodyPr>
          <a:lstStyle/>
          <a:p>
            <a:r>
              <a:rPr lang="en-US" sz="3600" b="1" dirty="0">
                <a:solidFill>
                  <a:schemeClr val="tx1">
                    <a:lumMod val="65000"/>
                    <a:lumOff val="35000"/>
                  </a:schemeClr>
                </a:solidFill>
              </a:rPr>
              <a:t>Methods: </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15768" y="222651"/>
            <a:ext cx="989577" cy="1120165"/>
          </a:xfrm>
          <a:prstGeom prst="ellipse">
            <a:avLst/>
          </a:prstGeom>
          <a:ln>
            <a:noFill/>
          </a:ln>
          <a:effectLst>
            <a:softEdge rad="112500"/>
          </a:effectLst>
        </p:spPr>
      </p:pic>
      <p:pic>
        <p:nvPicPr>
          <p:cNvPr id="5122" name="Picture 2" descr="Image result for winson cheu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257713" y="180742"/>
            <a:ext cx="848943" cy="11325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47978" y="207286"/>
            <a:ext cx="908424" cy="1135530"/>
          </a:xfrm>
          <a:prstGeom prst="ellipse">
            <a:avLst/>
          </a:prstGeom>
          <a:ln>
            <a:noFill/>
          </a:ln>
          <a:effectLst>
            <a:softEdge rad="112500"/>
          </a:effectLst>
        </p:spPr>
      </p:pic>
      <p:sp>
        <p:nvSpPr>
          <p:cNvPr id="12" name="TextBox 11"/>
          <p:cNvSpPr txBox="1"/>
          <p:nvPr/>
        </p:nvSpPr>
        <p:spPr>
          <a:xfrm>
            <a:off x="6197600" y="6498335"/>
            <a:ext cx="5994401" cy="307777"/>
          </a:xfrm>
          <a:prstGeom prst="rect">
            <a:avLst/>
          </a:prstGeom>
          <a:noFill/>
        </p:spPr>
        <p:txBody>
          <a:bodyPr wrap="square" rtlCol="0">
            <a:spAutoFit/>
          </a:bodyPr>
          <a:lstStyle/>
          <a:p>
            <a:pPr algn="r"/>
            <a:r>
              <a:rPr lang="en-US" sz="1400" dirty="0"/>
              <a:t>Friedenreich CM, Stone CR, Cheung W, Hayes </a:t>
            </a:r>
            <a:r>
              <a:rPr lang="en-US" sz="1400" dirty="0" smtClean="0"/>
              <a:t>S. </a:t>
            </a:r>
            <a:r>
              <a:rPr lang="en-US" sz="1400" i="1" dirty="0" smtClean="0"/>
              <a:t>JNCI-CS</a:t>
            </a:r>
            <a:r>
              <a:rPr lang="en-US" sz="1400" dirty="0" smtClean="0"/>
              <a:t> 2020; 4(1), pkz080</a:t>
            </a:r>
            <a:endParaRPr lang="en-US" sz="1400" dirty="0"/>
          </a:p>
        </p:txBody>
      </p:sp>
    </p:spTree>
    <p:extLst>
      <p:ext uri="{BB962C8B-B14F-4D97-AF65-F5344CB8AC3E}">
        <p14:creationId xmlns:p14="http://schemas.microsoft.com/office/powerpoint/2010/main" val="1243573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55643"/>
            <a:ext cx="3939895" cy="652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127" y="6140844"/>
            <a:ext cx="3982021" cy="523220"/>
          </a:xfrm>
          <a:prstGeom prst="rect">
            <a:avLst/>
          </a:prstGeom>
          <a:noFill/>
        </p:spPr>
        <p:txBody>
          <a:bodyPr wrap="square" rtlCol="0">
            <a:spAutoFit/>
          </a:bodyPr>
          <a:lstStyle/>
          <a:p>
            <a:pPr algn="ctr"/>
            <a:r>
              <a:rPr lang="en-US" sz="1400" dirty="0" smtClean="0">
                <a:solidFill>
                  <a:schemeClr val="bg1"/>
                </a:solidFill>
              </a:rPr>
              <a:t>Friedenreich et al., </a:t>
            </a:r>
            <a:r>
              <a:rPr lang="en-US" sz="1400" i="1" dirty="0" smtClean="0">
                <a:solidFill>
                  <a:schemeClr val="bg1"/>
                </a:solidFill>
              </a:rPr>
              <a:t>JNCI-CS </a:t>
            </a:r>
            <a:r>
              <a:rPr lang="en-US" sz="1400" dirty="0" smtClean="0">
                <a:solidFill>
                  <a:schemeClr val="bg1"/>
                </a:solidFill>
              </a:rPr>
              <a:t>2020 (</a:t>
            </a:r>
            <a:r>
              <a:rPr lang="en-US" sz="1400" dirty="0">
                <a:solidFill>
                  <a:schemeClr val="bg1"/>
                </a:solidFill>
              </a:rPr>
              <a:t>U</a:t>
            </a:r>
            <a:r>
              <a:rPr lang="en-US" sz="1400" dirty="0" smtClean="0">
                <a:solidFill>
                  <a:schemeClr val="bg1"/>
                </a:solidFill>
              </a:rPr>
              <a:t>pdated: </a:t>
            </a:r>
            <a:r>
              <a:rPr lang="en-US" sz="1400" dirty="0" smtClean="0">
                <a:solidFill>
                  <a:schemeClr val="bg1"/>
                </a:solidFill>
              </a:rPr>
              <a:t>May</a:t>
            </a:r>
            <a:r>
              <a:rPr lang="en-US" sz="1400" dirty="0" smtClean="0">
                <a:solidFill>
                  <a:schemeClr val="bg1"/>
                </a:solidFill>
              </a:rPr>
              <a:t> </a:t>
            </a:r>
            <a:r>
              <a:rPr lang="en-US" sz="1400" dirty="0" smtClean="0">
                <a:solidFill>
                  <a:schemeClr val="bg1"/>
                </a:solidFill>
              </a:rPr>
              <a:t>2020)</a:t>
            </a:r>
            <a:endParaRPr lang="en-US" sz="1400" dirty="0">
              <a:solidFill>
                <a:schemeClr val="bg1"/>
              </a:solidFill>
            </a:endParaRPr>
          </a:p>
        </p:txBody>
      </p:sp>
      <p:sp>
        <p:nvSpPr>
          <p:cNvPr id="17" name="TextBox 16"/>
          <p:cNvSpPr txBox="1"/>
          <p:nvPr/>
        </p:nvSpPr>
        <p:spPr>
          <a:xfrm>
            <a:off x="-68096" y="713677"/>
            <a:ext cx="3982021" cy="3046988"/>
          </a:xfrm>
          <a:prstGeom prst="rect">
            <a:avLst/>
          </a:prstGeom>
          <a:noFill/>
        </p:spPr>
        <p:txBody>
          <a:bodyPr wrap="square" rtlCol="0">
            <a:spAutoFit/>
          </a:bodyPr>
          <a:lstStyle/>
          <a:p>
            <a:pPr algn="ctr"/>
            <a:r>
              <a:rPr lang="en-US" sz="3200" dirty="0">
                <a:solidFill>
                  <a:schemeClr val="bg1"/>
                </a:solidFill>
              </a:rPr>
              <a:t>Physical activity </a:t>
            </a:r>
            <a:r>
              <a:rPr lang="en-US" sz="3200" dirty="0" smtClean="0">
                <a:solidFill>
                  <a:schemeClr val="bg1"/>
                </a:solidFill>
              </a:rPr>
              <a:t>and </a:t>
            </a:r>
          </a:p>
          <a:p>
            <a:pPr algn="ctr"/>
            <a:r>
              <a:rPr lang="en-US" sz="3200" dirty="0" smtClean="0">
                <a:solidFill>
                  <a:srgbClr val="FFFF00"/>
                </a:solidFill>
              </a:rPr>
              <a:t>cancer-specific mortality</a:t>
            </a: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A systematic review and meta-analysis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989" y="58744"/>
            <a:ext cx="7881433" cy="6799256"/>
          </a:xfrm>
          <a:prstGeom prst="rect">
            <a:avLst/>
          </a:prstGeom>
        </p:spPr>
      </p:pic>
      <p:pic>
        <p:nvPicPr>
          <p:cNvPr id="7" name="Picture 6"/>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88609" y="4001198"/>
            <a:ext cx="1720547" cy="1720547"/>
          </a:xfrm>
          <a:prstGeom prst="rect">
            <a:avLst/>
          </a:prstGeom>
        </p:spPr>
      </p:pic>
      <p:cxnSp>
        <p:nvCxnSpPr>
          <p:cNvPr id="4" name="Straight Connector 3"/>
          <p:cNvCxnSpPr/>
          <p:nvPr/>
        </p:nvCxnSpPr>
        <p:spPr>
          <a:xfrm>
            <a:off x="4007990" y="647869"/>
            <a:ext cx="7949527" cy="103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082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165370"/>
            <a:ext cx="3943352" cy="6517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2950" y="806598"/>
            <a:ext cx="3279909" cy="3277820"/>
          </a:xfrm>
          <a:prstGeom prst="rect">
            <a:avLst/>
          </a:prstGeom>
          <a:noFill/>
        </p:spPr>
        <p:txBody>
          <a:bodyPr wrap="square" rtlCol="0">
            <a:spAutoFit/>
          </a:bodyPr>
          <a:lstStyle/>
          <a:p>
            <a:pPr algn="ctr"/>
            <a:r>
              <a:rPr lang="en-US" sz="3200" dirty="0">
                <a:solidFill>
                  <a:schemeClr val="bg1"/>
                </a:solidFill>
              </a:rPr>
              <a:t>Physical </a:t>
            </a:r>
            <a:r>
              <a:rPr lang="en-US" sz="3200" dirty="0" smtClean="0">
                <a:solidFill>
                  <a:schemeClr val="bg1"/>
                </a:solidFill>
              </a:rPr>
              <a:t>activity &amp; </a:t>
            </a:r>
          </a:p>
          <a:p>
            <a:pPr algn="ctr"/>
            <a:r>
              <a:rPr lang="en-US" sz="2900" dirty="0" smtClean="0">
                <a:solidFill>
                  <a:srgbClr val="FFFF00"/>
                </a:solidFill>
              </a:rPr>
              <a:t>all-cause mortality</a:t>
            </a:r>
            <a:r>
              <a:rPr lang="en-US" sz="3200" dirty="0">
                <a:solidFill>
                  <a:schemeClr val="bg1"/>
                </a:solidFill>
              </a:rPr>
              <a:t/>
            </a:r>
            <a:br>
              <a:rPr lang="en-US" sz="3200" dirty="0">
                <a:solidFill>
                  <a:schemeClr val="bg1"/>
                </a:solidFill>
              </a:rPr>
            </a:br>
            <a:r>
              <a:rPr lang="en-US" sz="2200" dirty="0" smtClean="0">
                <a:solidFill>
                  <a:schemeClr val="bg1"/>
                </a:solidFill>
              </a:rPr>
              <a:t>(in </a:t>
            </a:r>
            <a:r>
              <a:rPr lang="en-US" sz="2200" dirty="0">
                <a:solidFill>
                  <a:schemeClr val="bg1"/>
                </a:solidFill>
              </a:rPr>
              <a:t>cancer survivors) </a:t>
            </a:r>
            <a:endParaRPr lang="en-US" sz="3200" dirty="0">
              <a:solidFill>
                <a:schemeClr val="bg1"/>
              </a:solidFill>
            </a:endParaRPr>
          </a:p>
          <a:p>
            <a:pPr algn="ctr"/>
            <a:endParaRPr lang="en-US" sz="1400" dirty="0" smtClean="0">
              <a:solidFill>
                <a:schemeClr val="bg1"/>
              </a:solidFill>
            </a:endParaRPr>
          </a:p>
          <a:p>
            <a:pPr algn="ctr"/>
            <a:endParaRPr lang="en-US" sz="1400" dirty="0">
              <a:solidFill>
                <a:schemeClr val="bg1"/>
              </a:solidFill>
            </a:endParaRPr>
          </a:p>
          <a:p>
            <a:pPr algn="ctr"/>
            <a:r>
              <a:rPr lang="en-US" sz="3200" dirty="0">
                <a:solidFill>
                  <a:schemeClr val="bg1"/>
                </a:solidFill>
              </a:rPr>
              <a:t>A systematic review and meta-analysis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662" y="43326"/>
            <a:ext cx="8049494" cy="6733711"/>
          </a:xfrm>
          <a:prstGeom prst="rect">
            <a:avLst/>
          </a:prstGeom>
        </p:spPr>
      </p:pic>
      <p:sp>
        <p:nvSpPr>
          <p:cNvPr id="7" name="TextBox 6"/>
          <p:cNvSpPr txBox="1"/>
          <p:nvPr/>
        </p:nvSpPr>
        <p:spPr>
          <a:xfrm>
            <a:off x="0" y="6171623"/>
            <a:ext cx="3943350" cy="523220"/>
          </a:xfrm>
          <a:prstGeom prst="rect">
            <a:avLst/>
          </a:prstGeom>
          <a:noFill/>
        </p:spPr>
        <p:txBody>
          <a:bodyPr wrap="square" rtlCol="0">
            <a:spAutoFit/>
          </a:bodyPr>
          <a:lstStyle/>
          <a:p>
            <a:pPr algn="ctr"/>
            <a:r>
              <a:rPr lang="en-US" sz="1400" dirty="0" smtClean="0">
                <a:solidFill>
                  <a:schemeClr val="bg1"/>
                </a:solidFill>
              </a:rPr>
              <a:t>Friedenreich et. al. </a:t>
            </a:r>
            <a:r>
              <a:rPr lang="en-US" sz="1400" i="1" dirty="0" smtClean="0">
                <a:solidFill>
                  <a:schemeClr val="bg1"/>
                </a:solidFill>
              </a:rPr>
              <a:t>JNCI-CS</a:t>
            </a:r>
            <a:r>
              <a:rPr lang="en-US" sz="1400" dirty="0" smtClean="0">
                <a:solidFill>
                  <a:schemeClr val="bg1"/>
                </a:solidFill>
              </a:rPr>
              <a:t> 2020 (Updated: </a:t>
            </a:r>
            <a:r>
              <a:rPr lang="en-US" sz="1400" dirty="0" smtClean="0">
                <a:solidFill>
                  <a:schemeClr val="bg1"/>
                </a:solidFill>
              </a:rPr>
              <a:t>May</a:t>
            </a:r>
            <a:r>
              <a:rPr lang="en-US" sz="1400" dirty="0" smtClean="0">
                <a:solidFill>
                  <a:schemeClr val="bg1"/>
                </a:solidFill>
              </a:rPr>
              <a:t> </a:t>
            </a:r>
            <a:r>
              <a:rPr lang="en-US" sz="1400" dirty="0" smtClean="0">
                <a:solidFill>
                  <a:schemeClr val="bg1"/>
                </a:solidFill>
              </a:rPr>
              <a:t>2020)</a:t>
            </a:r>
            <a:endParaRPr lang="en-US" sz="1400" dirty="0">
              <a:solidFill>
                <a:schemeClr val="bg1"/>
              </a:solidFill>
            </a:endParaRPr>
          </a:p>
        </p:txBody>
      </p:sp>
      <p:pic>
        <p:nvPicPr>
          <p:cNvPr id="9" name="Picture 8"/>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08953" y="4318698"/>
            <a:ext cx="1720547" cy="1720547"/>
          </a:xfrm>
          <a:prstGeom prst="rect">
            <a:avLst/>
          </a:prstGeom>
        </p:spPr>
      </p:pic>
    </p:spTree>
    <p:extLst>
      <p:ext uri="{BB962C8B-B14F-4D97-AF65-F5344CB8AC3E}">
        <p14:creationId xmlns:p14="http://schemas.microsoft.com/office/powerpoint/2010/main" val="2089759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 y="126460"/>
            <a:ext cx="3943352" cy="6546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1243271"/>
            <a:ext cx="3943348" cy="3513525"/>
          </a:xfrm>
        </p:spPr>
        <p:txBody>
          <a:bodyPr anchor="t">
            <a:normAutofit/>
          </a:bodyPr>
          <a:lstStyle/>
          <a:p>
            <a:pPr algn="ctr"/>
            <a:r>
              <a:rPr lang="en-US" dirty="0">
                <a:solidFill>
                  <a:srgbClr val="FFFF00"/>
                </a:solidFill>
              </a:rPr>
              <a:t>Summary </a:t>
            </a:r>
            <a:r>
              <a:rPr lang="en-US" dirty="0" smtClean="0">
                <a:solidFill>
                  <a:srgbClr val="FFFF00"/>
                </a:solidFill>
              </a:rPr>
              <a:t>of findings </a:t>
            </a:r>
            <a:r>
              <a:rPr lang="en-US" dirty="0" smtClean="0"/>
              <a:t/>
            </a:r>
            <a:br>
              <a:rPr lang="en-US" dirty="0" smtClean="0"/>
            </a:br>
            <a:r>
              <a:rPr lang="en-US" dirty="0"/>
              <a:t/>
            </a:r>
            <a:br>
              <a:rPr lang="en-US" dirty="0"/>
            </a:br>
            <a:r>
              <a:rPr lang="en-US" sz="3200" dirty="0" smtClean="0"/>
              <a:t>A </a:t>
            </a:r>
            <a:r>
              <a:rPr lang="en-US" sz="3200" dirty="0" smtClean="0">
                <a:solidFill>
                  <a:schemeClr val="bg1"/>
                </a:solidFill>
              </a:rPr>
              <a:t>systematic </a:t>
            </a:r>
            <a:br>
              <a:rPr lang="en-US" sz="3200" dirty="0" smtClean="0">
                <a:solidFill>
                  <a:schemeClr val="bg1"/>
                </a:solidFill>
              </a:rPr>
            </a:br>
            <a:r>
              <a:rPr lang="en-US" sz="3200" dirty="0" smtClean="0">
                <a:solidFill>
                  <a:schemeClr val="bg1"/>
                </a:solidFill>
              </a:rPr>
              <a:t>review </a:t>
            </a:r>
            <a:r>
              <a:rPr lang="en-US" sz="3200" dirty="0">
                <a:solidFill>
                  <a:schemeClr val="bg1"/>
                </a:solidFill>
              </a:rPr>
              <a:t>and </a:t>
            </a:r>
            <a:r>
              <a:rPr lang="en-US" sz="3200" dirty="0" smtClean="0">
                <a:solidFill>
                  <a:schemeClr val="bg1"/>
                </a:solidFill>
              </a:rPr>
              <a:t/>
            </a:r>
            <a:br>
              <a:rPr lang="en-US" sz="3200" dirty="0" smtClean="0">
                <a:solidFill>
                  <a:schemeClr val="bg1"/>
                </a:solidFill>
              </a:rPr>
            </a:br>
            <a:r>
              <a:rPr lang="en-US" sz="3200" dirty="0" smtClean="0">
                <a:solidFill>
                  <a:schemeClr val="bg1"/>
                </a:solidFill>
              </a:rPr>
              <a:t>meta-analysis</a:t>
            </a:r>
            <a:r>
              <a:rPr lang="en-US" dirty="0">
                <a:solidFill>
                  <a:schemeClr val="bg1"/>
                </a:solidFill>
              </a:rPr>
              <a:t/>
            </a:r>
            <a:br>
              <a:rPr lang="en-US" dirty="0">
                <a:solidFill>
                  <a:schemeClr val="bg1"/>
                </a:solidFill>
              </a:rPr>
            </a:br>
            <a:endParaRPr lang="en-US" dirty="0"/>
          </a:p>
        </p:txBody>
      </p:sp>
      <p:sp>
        <p:nvSpPr>
          <p:cNvPr id="3" name="Text Placeholder 2"/>
          <p:cNvSpPr>
            <a:spLocks noGrp="1"/>
          </p:cNvSpPr>
          <p:nvPr>
            <p:ph type="body" idx="1"/>
          </p:nvPr>
        </p:nvSpPr>
        <p:spPr>
          <a:xfrm>
            <a:off x="4143705" y="619726"/>
            <a:ext cx="3474720" cy="623545"/>
          </a:xfrm>
          <a:solidFill>
            <a:srgbClr val="0070C0"/>
          </a:solidFill>
        </p:spPr>
        <p:style>
          <a:lnRef idx="1">
            <a:schemeClr val="accent4"/>
          </a:lnRef>
          <a:fillRef idx="3">
            <a:schemeClr val="accent4"/>
          </a:fillRef>
          <a:effectRef idx="2">
            <a:schemeClr val="accent4"/>
          </a:effectRef>
          <a:fontRef idx="minor">
            <a:schemeClr val="lt1"/>
          </a:fontRef>
        </p:style>
        <p:txBody>
          <a:bodyPr anchor="ctr">
            <a:normAutofit/>
          </a:bodyPr>
          <a:lstStyle/>
          <a:p>
            <a:r>
              <a:rPr lang="en-US" sz="2400" dirty="0">
                <a:solidFill>
                  <a:schemeClr val="bg1"/>
                </a:solidFill>
              </a:rPr>
              <a:t>Cancer-specific mortality</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13677326"/>
              </p:ext>
            </p:extLst>
          </p:nvPr>
        </p:nvGraphicFramePr>
        <p:xfrm>
          <a:off x="4143387" y="1278323"/>
          <a:ext cx="3475038" cy="3870960"/>
        </p:xfrm>
        <a:graphic>
          <a:graphicData uri="http://schemas.openxmlformats.org/drawingml/2006/table">
            <a:tbl>
              <a:tblPr firstRow="1" bandRow="1">
                <a:tableStyleId>{5C22544A-7EE6-4342-B048-85BDC9FD1C3A}</a:tableStyleId>
              </a:tblPr>
              <a:tblGrid>
                <a:gridCol w="1737519">
                  <a:extLst>
                    <a:ext uri="{9D8B030D-6E8A-4147-A177-3AD203B41FA5}">
                      <a16:colId xmlns="" xmlns:a16="http://schemas.microsoft.com/office/drawing/2014/main" val="20000"/>
                    </a:ext>
                  </a:extLst>
                </a:gridCol>
                <a:gridCol w="1737519">
                  <a:extLst>
                    <a:ext uri="{9D8B030D-6E8A-4147-A177-3AD203B41FA5}">
                      <a16:colId xmlns="" xmlns:a16="http://schemas.microsoft.com/office/drawing/2014/main" val="20001"/>
                    </a:ext>
                  </a:extLst>
                </a:gridCol>
              </a:tblGrid>
              <a:tr h="370840">
                <a:tc>
                  <a:txBody>
                    <a:bodyPr/>
                    <a:lstStyle/>
                    <a:p>
                      <a:pPr algn="ctr"/>
                      <a:r>
                        <a:rPr lang="en-US" sz="2000" dirty="0"/>
                        <a:t>Pre-diagnosis</a:t>
                      </a:r>
                    </a:p>
                  </a:txBody>
                  <a:tcPr/>
                </a:tc>
                <a:tc>
                  <a:txBody>
                    <a:bodyPr/>
                    <a:lstStyle/>
                    <a:p>
                      <a:pPr algn="ctr"/>
                      <a:r>
                        <a:rPr lang="en-US" sz="2000" dirty="0"/>
                        <a:t>Post-diagnosis</a:t>
                      </a:r>
                    </a:p>
                  </a:txBody>
                  <a:tcPr/>
                </a:tc>
                <a:extLst>
                  <a:ext uri="{0D108BD9-81ED-4DB2-BD59-A6C34878D82A}">
                    <a16:rowId xmlns="" xmlns:a16="http://schemas.microsoft.com/office/drawing/2014/main" val="10000"/>
                  </a:ext>
                </a:extLst>
              </a:tr>
              <a:tr h="370840">
                <a:tc>
                  <a:txBody>
                    <a:bodyPr/>
                    <a:lstStyle/>
                    <a:p>
                      <a:pPr algn="ctr"/>
                      <a:r>
                        <a:rPr lang="en-US" sz="2000" dirty="0"/>
                        <a:t>All cancers</a:t>
                      </a:r>
                    </a:p>
                  </a:txBody>
                  <a:tcPr/>
                </a:tc>
                <a:tc>
                  <a:txBody>
                    <a:bodyPr/>
                    <a:lstStyle/>
                    <a:p>
                      <a:pPr algn="ctr"/>
                      <a:r>
                        <a:rPr lang="en-US" sz="2000" dirty="0"/>
                        <a:t>All cancers</a:t>
                      </a:r>
                    </a:p>
                  </a:txBody>
                  <a:tcPr/>
                </a:tc>
                <a:extLst>
                  <a:ext uri="{0D108BD9-81ED-4DB2-BD59-A6C34878D82A}">
                    <a16:rowId xmlns="" xmlns:a16="http://schemas.microsoft.com/office/drawing/2014/main" val="10001"/>
                  </a:ext>
                </a:extLst>
              </a:tr>
              <a:tr h="370840">
                <a:tc>
                  <a:txBody>
                    <a:bodyPr/>
                    <a:lstStyle/>
                    <a:p>
                      <a:pPr algn="ctr"/>
                      <a:r>
                        <a:rPr lang="en-US" sz="2000" dirty="0"/>
                        <a:t>Breast</a:t>
                      </a:r>
                    </a:p>
                  </a:txBody>
                  <a:tcPr/>
                </a:tc>
                <a:tc>
                  <a:txBody>
                    <a:bodyPr/>
                    <a:lstStyle/>
                    <a:p>
                      <a:pPr algn="ctr"/>
                      <a:r>
                        <a:rPr lang="en-US" sz="2000" dirty="0"/>
                        <a:t>Breast</a:t>
                      </a:r>
                    </a:p>
                  </a:txBody>
                  <a:tcPr/>
                </a:tc>
                <a:extLst>
                  <a:ext uri="{0D108BD9-81ED-4DB2-BD59-A6C34878D82A}">
                    <a16:rowId xmlns="" xmlns:a16="http://schemas.microsoft.com/office/drawing/2014/main" val="10002"/>
                  </a:ext>
                </a:extLst>
              </a:tr>
              <a:tr h="370840">
                <a:tc>
                  <a:txBody>
                    <a:bodyPr/>
                    <a:lstStyle/>
                    <a:p>
                      <a:pPr algn="ctr"/>
                      <a:r>
                        <a:rPr lang="en-US" sz="2000" dirty="0"/>
                        <a:t>Colorectal</a:t>
                      </a:r>
                    </a:p>
                  </a:txBody>
                  <a:tcPr/>
                </a:tc>
                <a:tc>
                  <a:txBody>
                    <a:bodyPr/>
                    <a:lstStyle/>
                    <a:p>
                      <a:pPr algn="ctr"/>
                      <a:r>
                        <a:rPr lang="en-US" sz="2000" dirty="0"/>
                        <a:t>Colorectal</a:t>
                      </a:r>
                    </a:p>
                  </a:txBody>
                  <a:tcPr/>
                </a:tc>
                <a:extLst>
                  <a:ext uri="{0D108BD9-81ED-4DB2-BD59-A6C34878D82A}">
                    <a16:rowId xmlns="" xmlns:a16="http://schemas.microsoft.com/office/drawing/2014/main" val="10003"/>
                  </a:ext>
                </a:extLst>
              </a:tr>
              <a:tr h="370840">
                <a:tc>
                  <a:txBody>
                    <a:bodyPr/>
                    <a:lstStyle/>
                    <a:p>
                      <a:pPr algn="ctr"/>
                      <a:r>
                        <a:rPr lang="en-US" sz="2000" dirty="0"/>
                        <a:t>Esophageal</a:t>
                      </a:r>
                    </a:p>
                  </a:txBody>
                  <a:tcPr/>
                </a:tc>
                <a:tc>
                  <a:txBody>
                    <a:bodyPr/>
                    <a:lstStyle/>
                    <a:p>
                      <a:pPr algn="ctr"/>
                      <a:r>
                        <a:rPr lang="en-US" sz="2000" dirty="0"/>
                        <a:t>Prostate</a:t>
                      </a:r>
                    </a:p>
                  </a:txBody>
                  <a:tcPr/>
                </a:tc>
                <a:extLst>
                  <a:ext uri="{0D108BD9-81ED-4DB2-BD59-A6C34878D82A}">
                    <a16:rowId xmlns="" xmlns:a16="http://schemas.microsoft.com/office/drawing/2014/main" val="10004"/>
                  </a:ext>
                </a:extLst>
              </a:tr>
              <a:tr h="370840">
                <a:tc>
                  <a:txBody>
                    <a:bodyPr/>
                    <a:lstStyle/>
                    <a:p>
                      <a:pPr algn="ctr"/>
                      <a:r>
                        <a:rPr lang="en-US" sz="2000" dirty="0"/>
                        <a:t>Hematologic</a:t>
                      </a:r>
                    </a:p>
                  </a:txBody>
                  <a:tcPr/>
                </a:tc>
                <a:tc>
                  <a:txBody>
                    <a:bodyPr/>
                    <a:lstStyle/>
                    <a:p>
                      <a:pPr algn="ctr"/>
                      <a:endParaRPr lang="en-US" sz="2000" dirty="0"/>
                    </a:p>
                  </a:txBody>
                  <a:tcPr/>
                </a:tc>
                <a:extLst>
                  <a:ext uri="{0D108BD9-81ED-4DB2-BD59-A6C34878D82A}">
                    <a16:rowId xmlns="" xmlns:a16="http://schemas.microsoft.com/office/drawing/2014/main" val="10005"/>
                  </a:ext>
                </a:extLst>
              </a:tr>
              <a:tr h="370840">
                <a:tc>
                  <a:txBody>
                    <a:bodyPr/>
                    <a:lstStyle/>
                    <a:p>
                      <a:pPr algn="ctr"/>
                      <a:r>
                        <a:rPr lang="en-US" sz="2000" dirty="0"/>
                        <a:t>Liver</a:t>
                      </a:r>
                    </a:p>
                  </a:txBody>
                  <a:tcPr/>
                </a:tc>
                <a:tc>
                  <a:txBody>
                    <a:bodyPr/>
                    <a:lstStyle/>
                    <a:p>
                      <a:pPr algn="ctr"/>
                      <a:endParaRPr lang="en-US" sz="2000" dirty="0"/>
                    </a:p>
                  </a:txBody>
                  <a:tcPr/>
                </a:tc>
                <a:extLst>
                  <a:ext uri="{0D108BD9-81ED-4DB2-BD59-A6C34878D82A}">
                    <a16:rowId xmlns="" xmlns:a16="http://schemas.microsoft.com/office/drawing/2014/main" val="10006"/>
                  </a:ext>
                </a:extLst>
              </a:tr>
              <a:tr h="370840">
                <a:tc>
                  <a:txBody>
                    <a:bodyPr/>
                    <a:lstStyle/>
                    <a:p>
                      <a:pPr algn="ctr"/>
                      <a:r>
                        <a:rPr lang="en-US" sz="2000" dirty="0"/>
                        <a:t>Lung</a:t>
                      </a:r>
                    </a:p>
                  </a:txBody>
                  <a:tcPr/>
                </a:tc>
                <a:tc>
                  <a:txBody>
                    <a:bodyPr/>
                    <a:lstStyle/>
                    <a:p>
                      <a:pPr algn="ctr"/>
                      <a:endParaRPr lang="en-US" sz="2000" dirty="0"/>
                    </a:p>
                  </a:txBody>
                  <a:tcPr/>
                </a:tc>
                <a:extLst>
                  <a:ext uri="{0D108BD9-81ED-4DB2-BD59-A6C34878D82A}">
                    <a16:rowId xmlns="" xmlns:a16="http://schemas.microsoft.com/office/drawing/2014/main" val="10007"/>
                  </a:ext>
                </a:extLst>
              </a:tr>
              <a:tr h="370840">
                <a:tc>
                  <a:txBody>
                    <a:bodyPr/>
                    <a:lstStyle/>
                    <a:p>
                      <a:pPr algn="ctr"/>
                      <a:r>
                        <a:rPr lang="en-US" sz="2000" dirty="0"/>
                        <a:t>Stomach</a:t>
                      </a:r>
                    </a:p>
                  </a:txBody>
                  <a:tcPr/>
                </a:tc>
                <a:tc>
                  <a:txBody>
                    <a:bodyPr/>
                    <a:lstStyle/>
                    <a:p>
                      <a:pPr algn="ctr"/>
                      <a:endParaRPr lang="en-US" sz="2000" dirty="0"/>
                    </a:p>
                  </a:txBody>
                  <a:tcPr/>
                </a:tc>
                <a:extLst>
                  <a:ext uri="{0D108BD9-81ED-4DB2-BD59-A6C34878D82A}">
                    <a16:rowId xmlns="" xmlns:a16="http://schemas.microsoft.com/office/drawing/2014/main" val="10008"/>
                  </a:ext>
                </a:extLst>
              </a:tr>
            </a:tbl>
          </a:graphicData>
        </a:graphic>
      </p:graphicFrame>
      <p:sp>
        <p:nvSpPr>
          <p:cNvPr id="5" name="Text Placeholder 4"/>
          <p:cNvSpPr>
            <a:spLocks noGrp="1"/>
          </p:cNvSpPr>
          <p:nvPr>
            <p:ph type="body" sz="quarter" idx="3"/>
          </p:nvPr>
        </p:nvSpPr>
        <p:spPr>
          <a:xfrm>
            <a:off x="7818463" y="614276"/>
            <a:ext cx="3474720" cy="628996"/>
          </a:xfrm>
          <a:solidFill>
            <a:srgbClr val="0070C0"/>
          </a:solidFill>
        </p:spPr>
        <p:style>
          <a:lnRef idx="1">
            <a:schemeClr val="accent4"/>
          </a:lnRef>
          <a:fillRef idx="3">
            <a:schemeClr val="accent4"/>
          </a:fillRef>
          <a:effectRef idx="2">
            <a:schemeClr val="accent4"/>
          </a:effectRef>
          <a:fontRef idx="minor">
            <a:schemeClr val="lt1"/>
          </a:fontRef>
        </p:style>
        <p:txBody>
          <a:bodyPr anchor="ctr">
            <a:normAutofit/>
          </a:bodyPr>
          <a:lstStyle/>
          <a:p>
            <a:pPr algn="ctr"/>
            <a:r>
              <a:rPr lang="en-US" sz="2400" dirty="0">
                <a:solidFill>
                  <a:schemeClr val="bg1"/>
                </a:solidFill>
              </a:rPr>
              <a:t>All-cause mortality</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4281221627"/>
              </p:ext>
            </p:extLst>
          </p:nvPr>
        </p:nvGraphicFramePr>
        <p:xfrm>
          <a:off x="7818463" y="1278323"/>
          <a:ext cx="3475038" cy="4572000"/>
        </p:xfrm>
        <a:graphic>
          <a:graphicData uri="http://schemas.openxmlformats.org/drawingml/2006/table">
            <a:tbl>
              <a:tblPr firstRow="1" bandRow="1">
                <a:tableStyleId>{5C22544A-7EE6-4342-B048-85BDC9FD1C3A}</a:tableStyleId>
              </a:tblPr>
              <a:tblGrid>
                <a:gridCol w="1737519">
                  <a:extLst>
                    <a:ext uri="{9D8B030D-6E8A-4147-A177-3AD203B41FA5}">
                      <a16:colId xmlns="" xmlns:a16="http://schemas.microsoft.com/office/drawing/2014/main" val="20000"/>
                    </a:ext>
                  </a:extLst>
                </a:gridCol>
                <a:gridCol w="1737519">
                  <a:extLst>
                    <a:ext uri="{9D8B030D-6E8A-4147-A177-3AD203B41FA5}">
                      <a16:colId xmlns="" xmlns:a16="http://schemas.microsoft.com/office/drawing/2014/main" val="20001"/>
                    </a:ext>
                  </a:extLst>
                </a:gridCol>
              </a:tblGrid>
              <a:tr h="370840">
                <a:tc>
                  <a:txBody>
                    <a:bodyPr/>
                    <a:lstStyle/>
                    <a:p>
                      <a:pPr algn="ctr"/>
                      <a:r>
                        <a:rPr lang="en-US" sz="2000" dirty="0"/>
                        <a:t>Pre-diagnosis</a:t>
                      </a:r>
                    </a:p>
                  </a:txBody>
                  <a:tcPr/>
                </a:tc>
                <a:tc>
                  <a:txBody>
                    <a:bodyPr/>
                    <a:lstStyle/>
                    <a:p>
                      <a:pPr algn="ctr"/>
                      <a:r>
                        <a:rPr lang="en-US" sz="2000" dirty="0"/>
                        <a:t>Post-diagnosis</a:t>
                      </a:r>
                    </a:p>
                  </a:txBody>
                  <a:tcPr/>
                </a:tc>
                <a:extLst>
                  <a:ext uri="{0D108BD9-81ED-4DB2-BD59-A6C34878D82A}">
                    <a16:rowId xmlns="" xmlns:a16="http://schemas.microsoft.com/office/drawing/2014/main" val="10000"/>
                  </a:ext>
                </a:extLst>
              </a:tr>
              <a:tr h="370840">
                <a:tc>
                  <a:txBody>
                    <a:bodyPr/>
                    <a:lstStyle/>
                    <a:p>
                      <a:pPr algn="ctr"/>
                      <a:r>
                        <a:rPr lang="en-US" sz="2000" dirty="0"/>
                        <a:t>All cancers</a:t>
                      </a:r>
                    </a:p>
                  </a:txBody>
                  <a:tcPr/>
                </a:tc>
                <a:tc>
                  <a:txBody>
                    <a:bodyPr/>
                    <a:lstStyle/>
                    <a:p>
                      <a:pPr algn="ctr"/>
                      <a:r>
                        <a:rPr lang="en-US" sz="2000" dirty="0"/>
                        <a:t>All cancers</a:t>
                      </a:r>
                    </a:p>
                  </a:txBody>
                  <a:tcPr/>
                </a:tc>
                <a:extLst>
                  <a:ext uri="{0D108BD9-81ED-4DB2-BD59-A6C34878D82A}">
                    <a16:rowId xmlns="" xmlns:a16="http://schemas.microsoft.com/office/drawing/2014/main" val="10001"/>
                  </a:ext>
                </a:extLst>
              </a:tr>
              <a:tr h="370840">
                <a:tc>
                  <a:txBody>
                    <a:bodyPr/>
                    <a:lstStyle/>
                    <a:p>
                      <a:pPr algn="ctr"/>
                      <a:r>
                        <a:rPr lang="en-US" sz="2000" dirty="0"/>
                        <a:t>Breast</a:t>
                      </a:r>
                    </a:p>
                  </a:txBody>
                  <a:tcPr/>
                </a:tc>
                <a:tc>
                  <a:txBody>
                    <a:bodyPr/>
                    <a:lstStyle/>
                    <a:p>
                      <a:pPr algn="ctr"/>
                      <a:r>
                        <a:rPr lang="en-US" sz="2000" dirty="0"/>
                        <a:t>Breast</a:t>
                      </a:r>
                    </a:p>
                  </a:txBody>
                  <a:tcPr/>
                </a:tc>
                <a:extLst>
                  <a:ext uri="{0D108BD9-81ED-4DB2-BD59-A6C34878D82A}">
                    <a16:rowId xmlns="" xmlns:a16="http://schemas.microsoft.com/office/drawing/2014/main" val="10002"/>
                  </a:ext>
                </a:extLst>
              </a:tr>
              <a:tr h="370840">
                <a:tc>
                  <a:txBody>
                    <a:bodyPr/>
                    <a:lstStyle/>
                    <a:p>
                      <a:pPr algn="ctr"/>
                      <a:r>
                        <a:rPr lang="en-US" sz="2000" dirty="0"/>
                        <a:t>Colorectal</a:t>
                      </a:r>
                    </a:p>
                  </a:txBody>
                  <a:tcPr/>
                </a:tc>
                <a:tc>
                  <a:txBody>
                    <a:bodyPr/>
                    <a:lstStyle/>
                    <a:p>
                      <a:pPr algn="ctr"/>
                      <a:r>
                        <a:rPr lang="en-US" sz="2000" dirty="0"/>
                        <a:t>Colorectal</a:t>
                      </a:r>
                    </a:p>
                  </a:txBody>
                  <a:tcPr/>
                </a:tc>
                <a:extLst>
                  <a:ext uri="{0D108BD9-81ED-4DB2-BD59-A6C34878D82A}">
                    <a16:rowId xmlns="" xmlns:a16="http://schemas.microsoft.com/office/drawing/2014/main" val="10003"/>
                  </a:ext>
                </a:extLst>
              </a:tr>
              <a:tr h="370840">
                <a:tc>
                  <a:txBody>
                    <a:bodyPr/>
                    <a:lstStyle/>
                    <a:p>
                      <a:pPr algn="ctr"/>
                      <a:r>
                        <a:rPr lang="en-US" sz="2000" dirty="0"/>
                        <a:t>Hematologic</a:t>
                      </a:r>
                    </a:p>
                  </a:txBody>
                  <a:tcPr/>
                </a:tc>
                <a:tc>
                  <a:txBody>
                    <a:bodyPr/>
                    <a:lstStyle/>
                    <a:p>
                      <a:pPr algn="ctr"/>
                      <a:r>
                        <a:rPr lang="en-US" sz="2000" dirty="0"/>
                        <a:t>Female reproductive</a:t>
                      </a:r>
                    </a:p>
                  </a:txBody>
                  <a:tcPr/>
                </a:tc>
                <a:extLst>
                  <a:ext uri="{0D108BD9-81ED-4DB2-BD59-A6C34878D82A}">
                    <a16:rowId xmlns="" xmlns:a16="http://schemas.microsoft.com/office/drawing/2014/main" val="10004"/>
                  </a:ext>
                </a:extLst>
              </a:tr>
              <a:tr h="370840">
                <a:tc>
                  <a:txBody>
                    <a:bodyPr/>
                    <a:lstStyle/>
                    <a:p>
                      <a:pPr algn="ctr"/>
                      <a:r>
                        <a:rPr lang="en-US" sz="2000" dirty="0"/>
                        <a:t>Prostate</a:t>
                      </a:r>
                    </a:p>
                  </a:txBody>
                  <a:tcPr/>
                </a:tc>
                <a:tc>
                  <a:txBody>
                    <a:bodyPr/>
                    <a:lstStyle/>
                    <a:p>
                      <a:pPr algn="ctr"/>
                      <a:r>
                        <a:rPr lang="en-US" sz="2000" dirty="0"/>
                        <a:t>Glioma</a:t>
                      </a:r>
                    </a:p>
                  </a:txBody>
                  <a:tcPr/>
                </a:tc>
                <a:extLst>
                  <a:ext uri="{0D108BD9-81ED-4DB2-BD59-A6C34878D82A}">
                    <a16:rowId xmlns="" xmlns:a16="http://schemas.microsoft.com/office/drawing/2014/main" val="10005"/>
                  </a:ext>
                </a:extLst>
              </a:tr>
              <a:tr h="370840">
                <a:tc>
                  <a:txBody>
                    <a:bodyPr/>
                    <a:lstStyle/>
                    <a:p>
                      <a:pPr algn="ctr"/>
                      <a:endParaRPr lang="en-US" sz="2000"/>
                    </a:p>
                  </a:txBody>
                  <a:tcPr/>
                </a:tc>
                <a:tc>
                  <a:txBody>
                    <a:bodyPr/>
                    <a:lstStyle/>
                    <a:p>
                      <a:pPr algn="ctr"/>
                      <a:r>
                        <a:rPr lang="en-US" sz="2000" dirty="0"/>
                        <a:t>Kidney</a:t>
                      </a:r>
                    </a:p>
                  </a:txBody>
                  <a:tcPr/>
                </a:tc>
                <a:extLst>
                  <a:ext uri="{0D108BD9-81ED-4DB2-BD59-A6C34878D82A}">
                    <a16:rowId xmlns="" xmlns:a16="http://schemas.microsoft.com/office/drawing/2014/main" val="10006"/>
                  </a:ext>
                </a:extLst>
              </a:tr>
              <a:tr h="370840">
                <a:tc>
                  <a:txBody>
                    <a:bodyPr/>
                    <a:lstStyle/>
                    <a:p>
                      <a:pPr algn="ctr"/>
                      <a:endParaRPr lang="en-US" sz="2000"/>
                    </a:p>
                  </a:txBody>
                  <a:tcPr/>
                </a:tc>
                <a:tc>
                  <a:txBody>
                    <a:bodyPr/>
                    <a:lstStyle/>
                    <a:p>
                      <a:pPr algn="ctr"/>
                      <a:r>
                        <a:rPr lang="en-US" sz="2000" dirty="0"/>
                        <a:t>Lung</a:t>
                      </a:r>
                    </a:p>
                  </a:txBody>
                  <a:tcPr/>
                </a:tc>
                <a:extLst>
                  <a:ext uri="{0D108BD9-81ED-4DB2-BD59-A6C34878D82A}">
                    <a16:rowId xmlns="" xmlns:a16="http://schemas.microsoft.com/office/drawing/2014/main" val="10007"/>
                  </a:ext>
                </a:extLst>
              </a:tr>
              <a:tr h="370840">
                <a:tc>
                  <a:txBody>
                    <a:bodyPr/>
                    <a:lstStyle/>
                    <a:p>
                      <a:pPr algn="ctr"/>
                      <a:endParaRPr lang="en-US" sz="2000" dirty="0"/>
                    </a:p>
                  </a:txBody>
                  <a:tcPr/>
                </a:tc>
                <a:tc>
                  <a:txBody>
                    <a:bodyPr/>
                    <a:lstStyle/>
                    <a:p>
                      <a:pPr algn="ctr"/>
                      <a:r>
                        <a:rPr lang="en-US" sz="2000" dirty="0"/>
                        <a:t>Prostate</a:t>
                      </a:r>
                    </a:p>
                  </a:txBody>
                  <a:tcPr/>
                </a:tc>
                <a:extLst>
                  <a:ext uri="{0D108BD9-81ED-4DB2-BD59-A6C34878D82A}">
                    <a16:rowId xmlns="" xmlns:a16="http://schemas.microsoft.com/office/drawing/2014/main" val="10008"/>
                  </a:ext>
                </a:extLst>
              </a:tr>
              <a:tr h="370840">
                <a:tc>
                  <a:txBody>
                    <a:bodyPr/>
                    <a:lstStyle/>
                    <a:p>
                      <a:pPr algn="ctr"/>
                      <a:endParaRPr lang="en-US" sz="2000" dirty="0"/>
                    </a:p>
                  </a:txBody>
                  <a:tcPr/>
                </a:tc>
                <a:tc>
                  <a:txBody>
                    <a:bodyPr/>
                    <a:lstStyle/>
                    <a:p>
                      <a:pPr algn="ctr"/>
                      <a:r>
                        <a:rPr lang="en-US" sz="2000" dirty="0"/>
                        <a:t>Stomach</a:t>
                      </a:r>
                    </a:p>
                  </a:txBody>
                  <a:tcPr/>
                </a:tc>
                <a:extLst>
                  <a:ext uri="{0D108BD9-81ED-4DB2-BD59-A6C34878D82A}">
                    <a16:rowId xmlns="" xmlns:a16="http://schemas.microsoft.com/office/drawing/2014/main" val="10009"/>
                  </a:ext>
                </a:extLst>
              </a:tr>
            </a:tbl>
          </a:graphicData>
        </a:graphic>
      </p:graphicFrame>
      <p:sp>
        <p:nvSpPr>
          <p:cNvPr id="13" name="TextBox 12">
            <a:extLst>
              <a:ext uri="{FF2B5EF4-FFF2-40B4-BE49-F238E27FC236}">
                <a16:creationId xmlns="" xmlns:a16="http://schemas.microsoft.com/office/drawing/2014/main" id="{C9AA8922-2F44-294C-AB5B-635E9D5ED489}"/>
              </a:ext>
            </a:extLst>
          </p:cNvPr>
          <p:cNvSpPr txBox="1"/>
          <p:nvPr/>
        </p:nvSpPr>
        <p:spPr>
          <a:xfrm>
            <a:off x="7618425" y="6423753"/>
            <a:ext cx="4564349" cy="338554"/>
          </a:xfrm>
          <a:prstGeom prst="rect">
            <a:avLst/>
          </a:prstGeom>
          <a:noFill/>
        </p:spPr>
        <p:txBody>
          <a:bodyPr wrap="square" rtlCol="0">
            <a:spAutoFit/>
          </a:bodyPr>
          <a:lstStyle/>
          <a:p>
            <a:pPr algn="r"/>
            <a:r>
              <a:rPr lang="en-US" sz="1600" dirty="0"/>
              <a:t>Friedenreich et al., </a:t>
            </a:r>
            <a:r>
              <a:rPr lang="en-US" sz="1600" i="1" dirty="0"/>
              <a:t>JNCI-CS</a:t>
            </a:r>
            <a:r>
              <a:rPr lang="en-US" sz="1600" dirty="0"/>
              <a:t> 2020; 4(1), pkz080 </a:t>
            </a:r>
            <a:r>
              <a:rPr lang="en-US" sz="1600" dirty="0" smtClean="0"/>
              <a:t>2020</a:t>
            </a:r>
            <a:endParaRPr lang="en-US" sz="1600" dirty="0"/>
          </a:p>
        </p:txBody>
      </p:sp>
      <p:pic>
        <p:nvPicPr>
          <p:cNvPr id="12" name="Picture 11"/>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08953" y="4318698"/>
            <a:ext cx="1720547" cy="1720547"/>
          </a:xfrm>
          <a:prstGeom prst="rect">
            <a:avLst/>
          </a:prstGeom>
        </p:spPr>
      </p:pic>
    </p:spTree>
    <p:extLst>
      <p:ext uri="{BB962C8B-B14F-4D97-AF65-F5344CB8AC3E}">
        <p14:creationId xmlns:p14="http://schemas.microsoft.com/office/powerpoint/2010/main" val="177165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 y="175098"/>
            <a:ext cx="3677338" cy="6682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97864" y="1123837"/>
            <a:ext cx="410198" cy="369332"/>
          </a:xfrm>
          <a:prstGeom prst="rect">
            <a:avLst/>
          </a:prstGeom>
          <a:noFill/>
        </p:spPr>
        <p:txBody>
          <a:bodyPr wrap="square" rtlCol="0">
            <a:spAutoFit/>
          </a:bodyPr>
          <a:lstStyle/>
          <a:p>
            <a:r>
              <a:rPr lang="en-US" b="1" dirty="0"/>
              <a:t>A</a:t>
            </a:r>
          </a:p>
        </p:txBody>
      </p:sp>
      <p:sp>
        <p:nvSpPr>
          <p:cNvPr id="5" name="TextBox 4"/>
          <p:cNvSpPr txBox="1"/>
          <p:nvPr/>
        </p:nvSpPr>
        <p:spPr>
          <a:xfrm>
            <a:off x="8667859" y="1123837"/>
            <a:ext cx="410198" cy="369332"/>
          </a:xfrm>
          <a:prstGeom prst="rect">
            <a:avLst/>
          </a:prstGeom>
          <a:noFill/>
        </p:spPr>
        <p:txBody>
          <a:bodyPr wrap="square" rtlCol="0">
            <a:spAutoFit/>
          </a:bodyPr>
          <a:lstStyle/>
          <a:p>
            <a:r>
              <a:rPr lang="en-US" b="1" dirty="0"/>
              <a:t>B</a:t>
            </a:r>
          </a:p>
        </p:txBody>
      </p:sp>
      <p:sp>
        <p:nvSpPr>
          <p:cNvPr id="6" name="TextBox 5"/>
          <p:cNvSpPr txBox="1"/>
          <p:nvPr/>
        </p:nvSpPr>
        <p:spPr>
          <a:xfrm>
            <a:off x="4897864" y="4003624"/>
            <a:ext cx="410198" cy="369332"/>
          </a:xfrm>
          <a:prstGeom prst="rect">
            <a:avLst/>
          </a:prstGeom>
          <a:noFill/>
        </p:spPr>
        <p:txBody>
          <a:bodyPr wrap="square" rtlCol="0">
            <a:spAutoFit/>
          </a:bodyPr>
          <a:lstStyle/>
          <a:p>
            <a:r>
              <a:rPr lang="en-US" b="1" dirty="0"/>
              <a:t>C</a:t>
            </a:r>
          </a:p>
        </p:txBody>
      </p:sp>
      <p:sp>
        <p:nvSpPr>
          <p:cNvPr id="7" name="TextBox 6"/>
          <p:cNvSpPr txBox="1"/>
          <p:nvPr/>
        </p:nvSpPr>
        <p:spPr>
          <a:xfrm>
            <a:off x="8667859" y="4007963"/>
            <a:ext cx="410198" cy="369332"/>
          </a:xfrm>
          <a:prstGeom prst="rect">
            <a:avLst/>
          </a:prstGeom>
          <a:noFill/>
        </p:spPr>
        <p:txBody>
          <a:bodyPr wrap="square" rtlCol="0">
            <a:spAutoFit/>
          </a:bodyPr>
          <a:lstStyle/>
          <a:p>
            <a:r>
              <a:rPr lang="en-US" b="1" dirty="0"/>
              <a:t>D</a:t>
            </a:r>
          </a:p>
        </p:txBody>
      </p:sp>
      <p:grpSp>
        <p:nvGrpSpPr>
          <p:cNvPr id="8" name="Group 7"/>
          <p:cNvGrpSpPr/>
          <p:nvPr/>
        </p:nvGrpSpPr>
        <p:grpSpPr>
          <a:xfrm>
            <a:off x="3738528" y="96417"/>
            <a:ext cx="8594721" cy="6659283"/>
            <a:chOff x="445861" y="-147306"/>
            <a:chExt cx="8316655" cy="6386140"/>
          </a:xfrm>
        </p:grpSpPr>
        <p:pic>
          <p:nvPicPr>
            <p:cNvPr id="9" name="Picture 8"/>
            <p:cNvPicPr/>
            <p:nvPr/>
          </p:nvPicPr>
          <p:blipFill>
            <a:blip r:embed="rId3">
              <a:extLst>
                <a:ext uri="{28A0092B-C50C-407E-A947-70E740481C1C}">
                  <a14:useLocalDpi xmlns:a14="http://schemas.microsoft.com/office/drawing/2010/main"/>
                </a:ext>
              </a:extLst>
            </a:blip>
            <a:srcRect/>
            <a:stretch>
              <a:fillRect/>
            </a:stretch>
          </p:blipFill>
          <p:spPr bwMode="auto">
            <a:xfrm>
              <a:off x="445861" y="333472"/>
              <a:ext cx="3769995" cy="274320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a:ext>
              </a:extLst>
            </a:blip>
            <a:srcRect/>
            <a:stretch>
              <a:fillRect/>
            </a:stretch>
          </p:blipFill>
          <p:spPr bwMode="auto">
            <a:xfrm>
              <a:off x="4322584" y="333472"/>
              <a:ext cx="3769995" cy="2743200"/>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a:ext>
              </a:extLst>
            </a:blip>
            <a:srcRect/>
            <a:stretch>
              <a:fillRect/>
            </a:stretch>
          </p:blipFill>
          <p:spPr bwMode="auto">
            <a:xfrm>
              <a:off x="445861" y="3557450"/>
              <a:ext cx="3918897" cy="2681384"/>
            </a:xfrm>
            <a:prstGeom prst="rect">
              <a:avLst/>
            </a:prstGeom>
            <a:noFill/>
            <a:ln>
              <a:noFill/>
            </a:ln>
          </p:spPr>
        </p:pic>
        <p:pic>
          <p:nvPicPr>
            <p:cNvPr id="12" name="Picture 11"/>
            <p:cNvPicPr/>
            <p:nvPr/>
          </p:nvPicPr>
          <p:blipFill>
            <a:blip r:embed="rId6">
              <a:extLst>
                <a:ext uri="{28A0092B-C50C-407E-A947-70E740481C1C}">
                  <a14:useLocalDpi xmlns:a14="http://schemas.microsoft.com/office/drawing/2010/main"/>
                </a:ext>
              </a:extLst>
            </a:blip>
            <a:srcRect/>
            <a:stretch>
              <a:fillRect/>
            </a:stretch>
          </p:blipFill>
          <p:spPr bwMode="auto">
            <a:xfrm>
              <a:off x="4322584" y="3494141"/>
              <a:ext cx="3769995" cy="2743200"/>
            </a:xfrm>
            <a:prstGeom prst="rect">
              <a:avLst/>
            </a:prstGeom>
            <a:noFill/>
            <a:ln>
              <a:noFill/>
            </a:ln>
          </p:spPr>
        </p:pic>
        <p:sp>
          <p:nvSpPr>
            <p:cNvPr id="14" name="TextBox 13"/>
            <p:cNvSpPr txBox="1"/>
            <p:nvPr/>
          </p:nvSpPr>
          <p:spPr>
            <a:xfrm>
              <a:off x="4742565" y="-147306"/>
              <a:ext cx="4019951" cy="619821"/>
            </a:xfrm>
            <a:prstGeom prst="rect">
              <a:avLst/>
            </a:prstGeom>
            <a:noFill/>
          </p:spPr>
          <p:txBody>
            <a:bodyPr wrap="square" rtlCol="0">
              <a:spAutoFit/>
            </a:bodyPr>
            <a:lstStyle/>
            <a:p>
              <a:r>
                <a:rPr lang="en-US" b="1" dirty="0">
                  <a:solidFill>
                    <a:schemeClr val="accent3"/>
                  </a:solidFill>
                </a:rPr>
                <a:t>B. Post-diagnosis PA and all-cause mortality </a:t>
              </a:r>
            </a:p>
          </p:txBody>
        </p:sp>
        <p:sp>
          <p:nvSpPr>
            <p:cNvPr id="15" name="TextBox 14"/>
            <p:cNvSpPr txBox="1"/>
            <p:nvPr/>
          </p:nvSpPr>
          <p:spPr>
            <a:xfrm>
              <a:off x="917284" y="3131081"/>
              <a:ext cx="3405300" cy="619821"/>
            </a:xfrm>
            <a:prstGeom prst="rect">
              <a:avLst/>
            </a:prstGeom>
            <a:noFill/>
          </p:spPr>
          <p:txBody>
            <a:bodyPr wrap="square" rtlCol="0">
              <a:spAutoFit/>
            </a:bodyPr>
            <a:lstStyle/>
            <a:p>
              <a:r>
                <a:rPr lang="en-US" b="1" dirty="0">
                  <a:solidFill>
                    <a:schemeClr val="accent4"/>
                  </a:solidFill>
                </a:rPr>
                <a:t>C. Pre-diagnosis PA and cancer-specific mortality </a:t>
              </a:r>
            </a:p>
          </p:txBody>
        </p:sp>
        <p:sp>
          <p:nvSpPr>
            <p:cNvPr id="16" name="TextBox 15"/>
            <p:cNvSpPr txBox="1"/>
            <p:nvPr/>
          </p:nvSpPr>
          <p:spPr>
            <a:xfrm>
              <a:off x="4742565" y="3111454"/>
              <a:ext cx="3461397" cy="619821"/>
            </a:xfrm>
            <a:prstGeom prst="rect">
              <a:avLst/>
            </a:prstGeom>
            <a:noFill/>
          </p:spPr>
          <p:txBody>
            <a:bodyPr wrap="square" rtlCol="0">
              <a:spAutoFit/>
            </a:bodyPr>
            <a:lstStyle/>
            <a:p>
              <a:r>
                <a:rPr lang="en-US" b="1" dirty="0">
                  <a:solidFill>
                    <a:schemeClr val="accent4"/>
                  </a:solidFill>
                </a:rPr>
                <a:t>D. Post-diagnosis PA and cancer-specific mortality  </a:t>
              </a:r>
            </a:p>
          </p:txBody>
        </p:sp>
      </p:grpSp>
      <p:sp>
        <p:nvSpPr>
          <p:cNvPr id="2" name="TextBox 1"/>
          <p:cNvSpPr txBox="1"/>
          <p:nvPr/>
        </p:nvSpPr>
        <p:spPr>
          <a:xfrm>
            <a:off x="4158085" y="96418"/>
            <a:ext cx="3956542" cy="646331"/>
          </a:xfrm>
          <a:prstGeom prst="rect">
            <a:avLst/>
          </a:prstGeom>
          <a:noFill/>
        </p:spPr>
        <p:txBody>
          <a:bodyPr wrap="square" rtlCol="0">
            <a:spAutoFit/>
          </a:bodyPr>
          <a:lstStyle/>
          <a:p>
            <a:r>
              <a:rPr lang="en-US" b="1" dirty="0">
                <a:solidFill>
                  <a:schemeClr val="accent3"/>
                </a:solidFill>
              </a:rPr>
              <a:t>A. Pre-diagnosis PA and all-cause mortality </a:t>
            </a:r>
          </a:p>
        </p:txBody>
      </p:sp>
      <p:sp>
        <p:nvSpPr>
          <p:cNvPr id="3" name="Title 2"/>
          <p:cNvSpPr>
            <a:spLocks noGrp="1"/>
          </p:cNvSpPr>
          <p:nvPr>
            <p:ph type="title"/>
          </p:nvPr>
        </p:nvSpPr>
        <p:spPr>
          <a:xfrm>
            <a:off x="-10690" y="658639"/>
            <a:ext cx="3688025" cy="1068520"/>
          </a:xfrm>
        </p:spPr>
        <p:txBody>
          <a:bodyPr>
            <a:noAutofit/>
          </a:bodyPr>
          <a:lstStyle/>
          <a:p>
            <a:pPr algn="ctr"/>
            <a:r>
              <a:rPr lang="en-US" dirty="0">
                <a:solidFill>
                  <a:srgbClr val="FFFF00"/>
                </a:solidFill>
              </a:rPr>
              <a:t>Breast </a:t>
            </a:r>
            <a:r>
              <a:rPr lang="en-US" dirty="0" smtClean="0">
                <a:solidFill>
                  <a:srgbClr val="FFFF00"/>
                </a:solidFill>
              </a:rPr>
              <a:t>cancer: dose-response</a:t>
            </a:r>
            <a:endParaRPr lang="en-US" dirty="0">
              <a:solidFill>
                <a:srgbClr val="FFFF00"/>
              </a:solidFill>
            </a:endParaRPr>
          </a:p>
        </p:txBody>
      </p:sp>
      <p:pic>
        <p:nvPicPr>
          <p:cNvPr id="18" name="Content Placeholder 5" descr="yogawomen.jpg"/>
          <p:cNvPicPr>
            <a:picLocks noGrp="1" noChangeAspect="1"/>
          </p:cNvPicPr>
          <p:nvPr>
            <p:ph idx="1"/>
          </p:nvPr>
        </p:nvPicPr>
        <p:blipFill>
          <a:blip r:embed="rId7"/>
          <a:stretch>
            <a:fillRect/>
          </a:stretch>
        </p:blipFill>
        <p:spPr>
          <a:xfrm>
            <a:off x="-10689" y="2127591"/>
            <a:ext cx="3688024" cy="4748506"/>
          </a:xfrm>
          <a:prstGeom prst="rect">
            <a:avLst/>
          </a:prstGeom>
          <a:ln w="28575">
            <a:noFill/>
          </a:ln>
        </p:spPr>
      </p:pic>
      <p:sp>
        <p:nvSpPr>
          <p:cNvPr id="17" name="TextBox 16"/>
          <p:cNvSpPr txBox="1"/>
          <p:nvPr/>
        </p:nvSpPr>
        <p:spPr>
          <a:xfrm>
            <a:off x="352769" y="6437228"/>
            <a:ext cx="2680520" cy="338554"/>
          </a:xfrm>
          <a:prstGeom prst="rect">
            <a:avLst/>
          </a:prstGeom>
          <a:noFill/>
        </p:spPr>
        <p:txBody>
          <a:bodyPr wrap="square" rtlCol="0">
            <a:spAutoFit/>
          </a:bodyPr>
          <a:lstStyle/>
          <a:p>
            <a:pPr algn="r"/>
            <a:r>
              <a:rPr lang="en-US" sz="1600" dirty="0">
                <a:solidFill>
                  <a:schemeClr val="bg1"/>
                </a:solidFill>
              </a:rPr>
              <a:t>Friedenreich et al., </a:t>
            </a:r>
            <a:r>
              <a:rPr lang="en-US" sz="1600" dirty="0" smtClean="0">
                <a:solidFill>
                  <a:schemeClr val="bg1"/>
                </a:solidFill>
              </a:rPr>
              <a:t>2020</a:t>
            </a:r>
            <a:endParaRPr lang="en-US" sz="1200" dirty="0">
              <a:solidFill>
                <a:schemeClr val="bg1"/>
              </a:solidFill>
            </a:endParaRPr>
          </a:p>
        </p:txBody>
      </p:sp>
      <p:sp>
        <p:nvSpPr>
          <p:cNvPr id="27" name="TextBox 26"/>
          <p:cNvSpPr txBox="1"/>
          <p:nvPr/>
        </p:nvSpPr>
        <p:spPr>
          <a:xfrm>
            <a:off x="5259890" y="3296851"/>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28" name="TextBox 27"/>
          <p:cNvSpPr txBox="1"/>
          <p:nvPr/>
        </p:nvSpPr>
        <p:spPr>
          <a:xfrm>
            <a:off x="9331839" y="6531332"/>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29" name="TextBox 28"/>
          <p:cNvSpPr txBox="1"/>
          <p:nvPr/>
        </p:nvSpPr>
        <p:spPr>
          <a:xfrm>
            <a:off x="5277599" y="6514724"/>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30" name="TextBox 29"/>
          <p:cNvSpPr txBox="1"/>
          <p:nvPr/>
        </p:nvSpPr>
        <p:spPr>
          <a:xfrm>
            <a:off x="9331839" y="3317308"/>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13" name="TextBox 12"/>
          <p:cNvSpPr txBox="1"/>
          <p:nvPr/>
        </p:nvSpPr>
        <p:spPr>
          <a:xfrm rot="16200000">
            <a:off x="3270520" y="1721759"/>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
        <p:nvSpPr>
          <p:cNvPr id="31" name="TextBox 30"/>
          <p:cNvSpPr txBox="1"/>
          <p:nvPr/>
        </p:nvSpPr>
        <p:spPr>
          <a:xfrm rot="16200000">
            <a:off x="3310556" y="5169989"/>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
        <p:nvSpPr>
          <p:cNvPr id="32" name="TextBox 31"/>
          <p:cNvSpPr txBox="1"/>
          <p:nvPr/>
        </p:nvSpPr>
        <p:spPr>
          <a:xfrm rot="16200000">
            <a:off x="7279864" y="4986657"/>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
        <p:nvSpPr>
          <p:cNvPr id="33" name="TextBox 32"/>
          <p:cNvSpPr txBox="1"/>
          <p:nvPr/>
        </p:nvSpPr>
        <p:spPr>
          <a:xfrm rot="16200000">
            <a:off x="7270796" y="1785482"/>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Tree>
    <p:extLst>
      <p:ext uri="{BB962C8B-B14F-4D97-AF65-F5344CB8AC3E}">
        <p14:creationId xmlns:p14="http://schemas.microsoft.com/office/powerpoint/2010/main" val="129158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099" y="3816653"/>
            <a:ext cx="2905651" cy="2905651"/>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7691" y="468510"/>
            <a:ext cx="2944642" cy="29446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6087" y="3709299"/>
            <a:ext cx="3022906" cy="302290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3164" y="279665"/>
            <a:ext cx="3147823" cy="3147823"/>
          </a:xfrm>
          <a:prstGeom prst="rect">
            <a:avLst/>
          </a:prstGeom>
        </p:spPr>
      </p:pic>
      <p:sp>
        <p:nvSpPr>
          <p:cNvPr id="4" name="Rectangle 3"/>
          <p:cNvSpPr/>
          <p:nvPr/>
        </p:nvSpPr>
        <p:spPr>
          <a:xfrm>
            <a:off x="-2" y="136186"/>
            <a:ext cx="3677338" cy="6721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1165018"/>
            <a:ext cx="3677337" cy="1068520"/>
          </a:xfrm>
        </p:spPr>
        <p:txBody>
          <a:bodyPr>
            <a:noAutofit/>
          </a:bodyPr>
          <a:lstStyle/>
          <a:p>
            <a:pPr algn="ctr"/>
            <a:r>
              <a:rPr lang="en-US" dirty="0" smtClean="0">
                <a:solidFill>
                  <a:srgbClr val="FFFF00"/>
                </a:solidFill>
              </a:rPr>
              <a:t>Colorectal cancer: dose-response</a:t>
            </a:r>
            <a:endParaRPr lang="en-US" dirty="0">
              <a:solidFill>
                <a:srgbClr val="FFFF00"/>
              </a:solidFill>
            </a:endParaRPr>
          </a:p>
        </p:txBody>
      </p:sp>
      <p:pic>
        <p:nvPicPr>
          <p:cNvPr id="19" name="Content Placeholder 18"/>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11175" r="9399"/>
          <a:stretch/>
        </p:blipFill>
        <p:spPr>
          <a:xfrm>
            <a:off x="-3" y="3581377"/>
            <a:ext cx="3677336" cy="3304717"/>
          </a:xfrm>
        </p:spPr>
      </p:pic>
      <p:sp>
        <p:nvSpPr>
          <p:cNvPr id="12" name="TextBox 11"/>
          <p:cNvSpPr txBox="1"/>
          <p:nvPr/>
        </p:nvSpPr>
        <p:spPr>
          <a:xfrm>
            <a:off x="4224908" y="97604"/>
            <a:ext cx="3956542" cy="646331"/>
          </a:xfrm>
          <a:prstGeom prst="rect">
            <a:avLst/>
          </a:prstGeom>
          <a:noFill/>
        </p:spPr>
        <p:txBody>
          <a:bodyPr wrap="square" rtlCol="0">
            <a:spAutoFit/>
          </a:bodyPr>
          <a:lstStyle/>
          <a:p>
            <a:r>
              <a:rPr lang="en-US" b="1" dirty="0">
                <a:solidFill>
                  <a:schemeClr val="accent3"/>
                </a:solidFill>
              </a:rPr>
              <a:t>A. Pre-diagnosis PA and all-cause mortality </a:t>
            </a:r>
            <a:r>
              <a:rPr lang="en-US" b="1" dirty="0" smtClean="0">
                <a:solidFill>
                  <a:schemeClr val="accent3"/>
                </a:solidFill>
              </a:rPr>
              <a:t>(n=5)</a:t>
            </a:r>
            <a:endParaRPr lang="en-US" b="1" dirty="0">
              <a:solidFill>
                <a:schemeClr val="accent3"/>
              </a:solidFill>
            </a:endParaRPr>
          </a:p>
        </p:txBody>
      </p:sp>
      <p:sp>
        <p:nvSpPr>
          <p:cNvPr id="13" name="TextBox 12"/>
          <p:cNvSpPr txBox="1"/>
          <p:nvPr/>
        </p:nvSpPr>
        <p:spPr>
          <a:xfrm>
            <a:off x="4346090" y="3478748"/>
            <a:ext cx="3519155" cy="646331"/>
          </a:xfrm>
          <a:prstGeom prst="rect">
            <a:avLst/>
          </a:prstGeom>
          <a:noFill/>
        </p:spPr>
        <p:txBody>
          <a:bodyPr wrap="square" rtlCol="0">
            <a:spAutoFit/>
          </a:bodyPr>
          <a:lstStyle/>
          <a:p>
            <a:r>
              <a:rPr lang="en-US" b="1" dirty="0">
                <a:solidFill>
                  <a:srgbClr val="0070C0"/>
                </a:solidFill>
              </a:rPr>
              <a:t>C. Pre-diagnosis PA and cancer-specific mortality </a:t>
            </a:r>
            <a:r>
              <a:rPr lang="en-US" b="1" dirty="0" smtClean="0">
                <a:solidFill>
                  <a:srgbClr val="0070C0"/>
                </a:solidFill>
              </a:rPr>
              <a:t>(n=6)</a:t>
            </a:r>
            <a:endParaRPr lang="en-US" b="1" dirty="0">
              <a:solidFill>
                <a:srgbClr val="0070C0"/>
              </a:solidFill>
            </a:endParaRPr>
          </a:p>
        </p:txBody>
      </p:sp>
      <p:sp>
        <p:nvSpPr>
          <p:cNvPr id="17" name="TextBox 16"/>
          <p:cNvSpPr txBox="1"/>
          <p:nvPr/>
        </p:nvSpPr>
        <p:spPr>
          <a:xfrm>
            <a:off x="8191819" y="3478748"/>
            <a:ext cx="3577128" cy="646331"/>
          </a:xfrm>
          <a:prstGeom prst="rect">
            <a:avLst/>
          </a:prstGeom>
          <a:noFill/>
        </p:spPr>
        <p:txBody>
          <a:bodyPr wrap="square" rtlCol="0">
            <a:spAutoFit/>
          </a:bodyPr>
          <a:lstStyle/>
          <a:p>
            <a:r>
              <a:rPr lang="en-US" b="1" dirty="0">
                <a:solidFill>
                  <a:srgbClr val="0070C0"/>
                </a:solidFill>
              </a:rPr>
              <a:t>D. Post-diagnosis PA and cancer-specific </a:t>
            </a:r>
            <a:r>
              <a:rPr lang="en-US" b="1" dirty="0" smtClean="0">
                <a:solidFill>
                  <a:srgbClr val="0070C0"/>
                </a:solidFill>
              </a:rPr>
              <a:t>mortality (n=4)</a:t>
            </a:r>
            <a:endParaRPr lang="en-US" b="1" dirty="0">
              <a:solidFill>
                <a:srgbClr val="0070C0"/>
              </a:solidFill>
            </a:endParaRPr>
          </a:p>
        </p:txBody>
      </p:sp>
      <p:sp>
        <p:nvSpPr>
          <p:cNvPr id="15" name="TextBox 14"/>
          <p:cNvSpPr txBox="1"/>
          <p:nvPr/>
        </p:nvSpPr>
        <p:spPr>
          <a:xfrm>
            <a:off x="8191819" y="78250"/>
            <a:ext cx="4154357" cy="646331"/>
          </a:xfrm>
          <a:prstGeom prst="rect">
            <a:avLst/>
          </a:prstGeom>
          <a:noFill/>
        </p:spPr>
        <p:txBody>
          <a:bodyPr wrap="square" rtlCol="0">
            <a:spAutoFit/>
          </a:bodyPr>
          <a:lstStyle/>
          <a:p>
            <a:r>
              <a:rPr lang="en-US" b="1" dirty="0">
                <a:solidFill>
                  <a:schemeClr val="accent3"/>
                </a:solidFill>
              </a:rPr>
              <a:t>B. Post-diagnosis PA and all-cause mortality </a:t>
            </a:r>
            <a:r>
              <a:rPr lang="en-US" b="1" dirty="0" smtClean="0">
                <a:solidFill>
                  <a:schemeClr val="accent3"/>
                </a:solidFill>
              </a:rPr>
              <a:t>(n=6)</a:t>
            </a:r>
            <a:endParaRPr lang="en-US" b="1" dirty="0">
              <a:solidFill>
                <a:schemeClr val="accent3"/>
              </a:solidFill>
            </a:endParaRPr>
          </a:p>
        </p:txBody>
      </p:sp>
      <p:sp>
        <p:nvSpPr>
          <p:cNvPr id="5" name="TextBox 4"/>
          <p:cNvSpPr txBox="1"/>
          <p:nvPr/>
        </p:nvSpPr>
        <p:spPr>
          <a:xfrm>
            <a:off x="5347374" y="3201996"/>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20" name="TextBox 19"/>
          <p:cNvSpPr txBox="1"/>
          <p:nvPr/>
        </p:nvSpPr>
        <p:spPr>
          <a:xfrm>
            <a:off x="5325746" y="6490095"/>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23" name="TextBox 22"/>
          <p:cNvSpPr txBox="1"/>
          <p:nvPr/>
        </p:nvSpPr>
        <p:spPr>
          <a:xfrm>
            <a:off x="9515589" y="6490095"/>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25" name="TextBox 24"/>
          <p:cNvSpPr txBox="1"/>
          <p:nvPr/>
        </p:nvSpPr>
        <p:spPr>
          <a:xfrm>
            <a:off x="9382238" y="3170971"/>
            <a:ext cx="1339003" cy="307777"/>
          </a:xfrm>
          <a:prstGeom prst="rect">
            <a:avLst/>
          </a:prstGeom>
          <a:solidFill>
            <a:schemeClr val="bg1"/>
          </a:solidFill>
        </p:spPr>
        <p:txBody>
          <a:bodyPr wrap="square" rtlCol="0">
            <a:spAutoFit/>
          </a:bodyPr>
          <a:lstStyle/>
          <a:p>
            <a:r>
              <a:rPr lang="en-US" sz="1400" dirty="0" smtClean="0"/>
              <a:t>MET-</a:t>
            </a:r>
            <a:r>
              <a:rPr lang="en-US" sz="1400" dirty="0" err="1" smtClean="0"/>
              <a:t>hr</a:t>
            </a:r>
            <a:r>
              <a:rPr lang="en-US" sz="1400" dirty="0" smtClean="0"/>
              <a:t>/</a:t>
            </a:r>
            <a:r>
              <a:rPr lang="en-US" sz="1400" dirty="0" err="1" smtClean="0"/>
              <a:t>wk</a:t>
            </a:r>
            <a:endParaRPr lang="en-US" sz="1400" dirty="0"/>
          </a:p>
        </p:txBody>
      </p:sp>
      <p:sp>
        <p:nvSpPr>
          <p:cNvPr id="26" name="TextBox 25"/>
          <p:cNvSpPr txBox="1"/>
          <p:nvPr/>
        </p:nvSpPr>
        <p:spPr>
          <a:xfrm rot="16200000">
            <a:off x="3747911" y="1804833"/>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
        <p:nvSpPr>
          <p:cNvPr id="27" name="TextBox 26"/>
          <p:cNvSpPr txBox="1"/>
          <p:nvPr/>
        </p:nvSpPr>
        <p:spPr>
          <a:xfrm rot="16200000">
            <a:off x="3743947" y="5153698"/>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
        <p:nvSpPr>
          <p:cNvPr id="29" name="TextBox 28"/>
          <p:cNvSpPr txBox="1"/>
          <p:nvPr/>
        </p:nvSpPr>
        <p:spPr>
          <a:xfrm rot="16200000">
            <a:off x="7775927" y="5153697"/>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
        <p:nvSpPr>
          <p:cNvPr id="28" name="TextBox 27"/>
          <p:cNvSpPr txBox="1"/>
          <p:nvPr/>
        </p:nvSpPr>
        <p:spPr>
          <a:xfrm rot="16200000">
            <a:off x="7705430" y="1740504"/>
            <a:ext cx="1139561" cy="307777"/>
          </a:xfrm>
          <a:prstGeom prst="rect">
            <a:avLst/>
          </a:prstGeom>
          <a:solidFill>
            <a:schemeClr val="bg1"/>
          </a:solidFill>
        </p:spPr>
        <p:txBody>
          <a:bodyPr wrap="square" rtlCol="0">
            <a:spAutoFit/>
          </a:bodyPr>
          <a:lstStyle/>
          <a:p>
            <a:r>
              <a:rPr lang="en-US" sz="1400" dirty="0" smtClean="0"/>
              <a:t>Hazard Ratio</a:t>
            </a:r>
            <a:endParaRPr lang="en-US" sz="1400" dirty="0"/>
          </a:p>
        </p:txBody>
      </p:sp>
    </p:spTree>
    <p:extLst>
      <p:ext uri="{BB962C8B-B14F-4D97-AF65-F5344CB8AC3E}">
        <p14:creationId xmlns:p14="http://schemas.microsoft.com/office/powerpoint/2010/main" val="332307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982" y="393087"/>
            <a:ext cx="12095018" cy="707886"/>
          </a:xfrm>
          <a:prstGeom prst="rect">
            <a:avLst/>
          </a:prstGeom>
          <a:noFill/>
        </p:spPr>
        <p:txBody>
          <a:bodyPr wrap="square" rtlCol="0">
            <a:spAutoFit/>
          </a:bodyPr>
          <a:lstStyle/>
          <a:p>
            <a:pPr algn="ctr"/>
            <a:r>
              <a:rPr lang="en-US" sz="4000" dirty="0" smtClean="0">
                <a:solidFill>
                  <a:schemeClr val="bg1"/>
                </a:solidFill>
              </a:rPr>
              <a:t>Alberta Endometrial Cancer Cohort Study (2002-2019)</a:t>
            </a:r>
            <a:endParaRPr lang="en-US" sz="4000" dirty="0">
              <a:solidFill>
                <a:schemeClr val="bg1"/>
              </a:solidFill>
            </a:endParaRPr>
          </a:p>
        </p:txBody>
      </p:sp>
      <p:sp>
        <p:nvSpPr>
          <p:cNvPr id="4" name="TextBox 3"/>
          <p:cNvSpPr txBox="1"/>
          <p:nvPr/>
        </p:nvSpPr>
        <p:spPr>
          <a:xfrm>
            <a:off x="4240924" y="1603314"/>
            <a:ext cx="7563491" cy="5447645"/>
          </a:xfrm>
          <a:prstGeom prst="rect">
            <a:avLst/>
          </a:prstGeom>
          <a:noFill/>
        </p:spPr>
        <p:txBody>
          <a:bodyPr wrap="square" rtlCol="0">
            <a:spAutoFit/>
          </a:bodyPr>
          <a:lstStyle/>
          <a:p>
            <a:r>
              <a:rPr lang="en-US" sz="2400" b="1" dirty="0" smtClean="0"/>
              <a:t>Participants:</a:t>
            </a:r>
          </a:p>
          <a:p>
            <a:pPr marL="342900" indent="-342900">
              <a:buFont typeface="Arial" panose="020B0604020202020204" pitchFamily="34" charset="0"/>
              <a:buChar char="•"/>
            </a:pPr>
            <a:r>
              <a:rPr lang="en-US" sz="2000" dirty="0" smtClean="0"/>
              <a:t>Recruited from a previously established case-control study</a:t>
            </a:r>
          </a:p>
          <a:p>
            <a:pPr marL="285750" indent="-285750">
              <a:buFont typeface="Arial" panose="020B0604020202020204" pitchFamily="34" charset="0"/>
              <a:buChar char="•"/>
            </a:pPr>
            <a:r>
              <a:rPr lang="en-US" sz="2000" dirty="0" smtClean="0"/>
              <a:t>425 women with histologically-confirmed invasive endometrial cancer</a:t>
            </a:r>
          </a:p>
          <a:p>
            <a:pPr marL="285750" indent="-285750">
              <a:buFont typeface="Arial" panose="020B0604020202020204" pitchFamily="34" charset="0"/>
              <a:buChar char="•"/>
            </a:pPr>
            <a:r>
              <a:rPr lang="en-US" sz="2000" dirty="0" smtClean="0"/>
              <a:t>Eligibility criteria:</a:t>
            </a:r>
          </a:p>
          <a:p>
            <a:pPr marL="742950" lvl="1" indent="-285750">
              <a:buFont typeface="Arial" panose="020B0604020202020204" pitchFamily="34" charset="0"/>
              <a:buChar char="•"/>
            </a:pPr>
            <a:r>
              <a:rPr lang="en-US" sz="2000" dirty="0" smtClean="0"/>
              <a:t>30-80 years of age</a:t>
            </a:r>
          </a:p>
          <a:p>
            <a:pPr marL="742950" lvl="1" indent="-285750">
              <a:buFont typeface="Arial" panose="020B0604020202020204" pitchFamily="34" charset="0"/>
              <a:buChar char="•"/>
            </a:pPr>
            <a:r>
              <a:rPr lang="en-US" sz="2000" dirty="0" smtClean="0"/>
              <a:t>English-speaking</a:t>
            </a:r>
          </a:p>
          <a:p>
            <a:pPr marL="742950" lvl="1" indent="-285750">
              <a:buFont typeface="Arial" panose="020B0604020202020204" pitchFamily="34" charset="0"/>
              <a:buChar char="•"/>
            </a:pPr>
            <a:r>
              <a:rPr lang="en-US" sz="2000" dirty="0" smtClean="0"/>
              <a:t>Able to complete in-person interview</a:t>
            </a:r>
          </a:p>
          <a:p>
            <a:pPr marL="742950" lvl="1" indent="-285750">
              <a:buFont typeface="Arial" panose="020B0604020202020204" pitchFamily="34" charset="0"/>
              <a:buChar char="•"/>
            </a:pPr>
            <a:r>
              <a:rPr lang="en-US" sz="2000" dirty="0" smtClean="0"/>
              <a:t>No previous history of non-melanoma skin cancer</a:t>
            </a:r>
          </a:p>
          <a:p>
            <a:pPr lvl="1"/>
            <a:endParaRPr lang="en-US" sz="2000" dirty="0" smtClean="0"/>
          </a:p>
          <a:p>
            <a:r>
              <a:rPr lang="en-US" sz="2400" b="1" dirty="0" smtClean="0"/>
              <a:t>Physical activity assessment:</a:t>
            </a:r>
          </a:p>
          <a:p>
            <a:pPr marL="342900" indent="-342900">
              <a:buFont typeface="Arial" panose="020B0604020202020204" pitchFamily="34" charset="0"/>
              <a:buChar char="•"/>
            </a:pPr>
            <a:r>
              <a:rPr lang="en-US" sz="2000" dirty="0" smtClean="0"/>
              <a:t>Lifetime Physical Activity Questionnaire (LTPAQ)</a:t>
            </a:r>
          </a:p>
          <a:p>
            <a:pPr marL="800100" lvl="1" indent="-342900">
              <a:buFont typeface="Arial" panose="020B0604020202020204" pitchFamily="34" charset="0"/>
              <a:buChar char="•"/>
            </a:pPr>
            <a:r>
              <a:rPr lang="en-US" sz="2000" dirty="0" smtClean="0"/>
              <a:t>Administered by trained interviewers using recall calendar</a:t>
            </a:r>
          </a:p>
          <a:p>
            <a:pPr marL="800100" lvl="1" indent="-342900">
              <a:buFont typeface="Arial" panose="020B0604020202020204" pitchFamily="34" charset="0"/>
              <a:buChar char="•"/>
            </a:pPr>
            <a:r>
              <a:rPr lang="en-US" sz="2000" dirty="0" smtClean="0"/>
              <a:t>Captured:</a:t>
            </a:r>
          </a:p>
          <a:p>
            <a:pPr marL="1257300" lvl="2" indent="-342900">
              <a:buFont typeface="Arial" panose="020B0604020202020204" pitchFamily="34" charset="0"/>
              <a:buChar char="•"/>
            </a:pPr>
            <a:r>
              <a:rPr lang="en-US" sz="2000" dirty="0" smtClean="0"/>
              <a:t>Frequency, intensity, duration of physical activity</a:t>
            </a:r>
          </a:p>
          <a:p>
            <a:pPr marL="1257300" lvl="2" indent="-342900">
              <a:buFont typeface="Arial" panose="020B0604020202020204" pitchFamily="34" charset="0"/>
              <a:buChar char="•"/>
            </a:pPr>
            <a:r>
              <a:rPr lang="en-US" sz="2000" dirty="0" smtClean="0"/>
              <a:t>Domain: total, recreational, occupational, household</a:t>
            </a:r>
          </a:p>
          <a:p>
            <a:pPr marL="742950" lvl="1" indent="-285750">
              <a:buFont typeface="Arial" panose="020B0604020202020204" pitchFamily="34" charset="0"/>
              <a:buChar char="•"/>
            </a:pPr>
            <a:endParaRPr lang="en-US" sz="2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81" y="1603314"/>
            <a:ext cx="3623933" cy="4460488"/>
          </a:xfrm>
          <a:prstGeom prst="rect">
            <a:avLst/>
          </a:prstGeom>
        </p:spPr>
      </p:pic>
      <p:sp>
        <p:nvSpPr>
          <p:cNvPr id="3" name="TextBox 2"/>
          <p:cNvSpPr txBox="1"/>
          <p:nvPr/>
        </p:nvSpPr>
        <p:spPr>
          <a:xfrm>
            <a:off x="189570" y="6400800"/>
            <a:ext cx="4560849" cy="369332"/>
          </a:xfrm>
          <a:prstGeom prst="rect">
            <a:avLst/>
          </a:prstGeom>
          <a:noFill/>
        </p:spPr>
        <p:txBody>
          <a:bodyPr wrap="square" rtlCol="0">
            <a:spAutoFit/>
          </a:bodyPr>
          <a:lstStyle/>
          <a:p>
            <a:r>
              <a:rPr lang="en-US" dirty="0" smtClean="0"/>
              <a:t>Friedenreich CM et al. </a:t>
            </a:r>
            <a:r>
              <a:rPr lang="en-US" i="1" dirty="0" smtClean="0"/>
              <a:t>JCO</a:t>
            </a:r>
            <a:r>
              <a:rPr lang="en-US" i="1" dirty="0" smtClean="0"/>
              <a:t> 2020 (in press)</a:t>
            </a:r>
            <a:endParaRPr lang="en-US" dirty="0"/>
          </a:p>
        </p:txBody>
      </p:sp>
    </p:spTree>
    <p:extLst>
      <p:ext uri="{BB962C8B-B14F-4D97-AF65-F5344CB8AC3E}">
        <p14:creationId xmlns:p14="http://schemas.microsoft.com/office/powerpoint/2010/main" val="3850263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4245" y="365760"/>
            <a:ext cx="11699072" cy="707886"/>
          </a:xfrm>
          <a:prstGeom prst="rect">
            <a:avLst/>
          </a:prstGeom>
          <a:noFill/>
        </p:spPr>
        <p:txBody>
          <a:bodyPr wrap="square" rtlCol="0">
            <a:spAutoFit/>
          </a:bodyPr>
          <a:lstStyle/>
          <a:p>
            <a:r>
              <a:rPr lang="en-US" sz="4000" dirty="0" smtClean="0">
                <a:solidFill>
                  <a:schemeClr val="bg1"/>
                </a:solidFill>
              </a:rPr>
              <a:t>Alberta endometrial cancer cohort: </a:t>
            </a:r>
            <a:r>
              <a:rPr lang="en-US" sz="4000" b="1" dirty="0" smtClean="0">
                <a:solidFill>
                  <a:schemeClr val="bg1"/>
                </a:solidFill>
              </a:rPr>
              <a:t>Study</a:t>
            </a:r>
            <a:r>
              <a:rPr lang="en-US" sz="4000" dirty="0" smtClean="0">
                <a:solidFill>
                  <a:schemeClr val="bg1"/>
                </a:solidFill>
              </a:rPr>
              <a:t> </a:t>
            </a:r>
            <a:r>
              <a:rPr lang="en-US" sz="4000" b="1" dirty="0" smtClean="0">
                <a:solidFill>
                  <a:schemeClr val="bg1"/>
                </a:solidFill>
              </a:rPr>
              <a:t>Design</a:t>
            </a:r>
            <a:endParaRPr lang="en-US" sz="4000" b="1" dirty="0">
              <a:solidFill>
                <a:schemeClr val="bg1"/>
              </a:solidFill>
            </a:endParaRPr>
          </a:p>
        </p:txBody>
      </p:sp>
      <p:graphicFrame>
        <p:nvGraphicFramePr>
          <p:cNvPr id="3" name="Diagram 2"/>
          <p:cNvGraphicFramePr/>
          <p:nvPr>
            <p:extLst/>
          </p:nvPr>
        </p:nvGraphicFramePr>
        <p:xfrm>
          <a:off x="404649" y="2496200"/>
          <a:ext cx="11435257" cy="2380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89590" y="2606581"/>
            <a:ext cx="5597999" cy="400110"/>
          </a:xfrm>
          <a:prstGeom prst="rect">
            <a:avLst/>
          </a:prstGeom>
          <a:noFill/>
        </p:spPr>
        <p:txBody>
          <a:bodyPr wrap="square" rtlCol="0">
            <a:spAutoFit/>
          </a:bodyPr>
          <a:lstStyle/>
          <a:p>
            <a:pPr algn="ctr"/>
            <a:r>
              <a:rPr lang="en-US" sz="2000" dirty="0" smtClean="0"/>
              <a:t>2006-2011</a:t>
            </a:r>
            <a:endParaRPr lang="en-US" sz="2000" dirty="0"/>
          </a:p>
        </p:txBody>
      </p:sp>
      <p:sp>
        <p:nvSpPr>
          <p:cNvPr id="15" name="TextBox 14"/>
          <p:cNvSpPr txBox="1"/>
          <p:nvPr/>
        </p:nvSpPr>
        <p:spPr>
          <a:xfrm>
            <a:off x="9080940" y="2606581"/>
            <a:ext cx="2238704" cy="400110"/>
          </a:xfrm>
          <a:prstGeom prst="rect">
            <a:avLst/>
          </a:prstGeom>
          <a:noFill/>
        </p:spPr>
        <p:txBody>
          <a:bodyPr wrap="square" rtlCol="0">
            <a:spAutoFit/>
          </a:bodyPr>
          <a:lstStyle/>
          <a:p>
            <a:pPr algn="ctr"/>
            <a:r>
              <a:rPr lang="en-US" sz="2000" dirty="0" smtClean="0"/>
              <a:t>2019</a:t>
            </a:r>
            <a:endParaRPr lang="en-US" sz="2000" dirty="0"/>
          </a:p>
        </p:txBody>
      </p:sp>
      <p:sp>
        <p:nvSpPr>
          <p:cNvPr id="17" name="TextBox 16"/>
          <p:cNvSpPr txBox="1"/>
          <p:nvPr/>
        </p:nvSpPr>
        <p:spPr>
          <a:xfrm>
            <a:off x="562304" y="2611801"/>
            <a:ext cx="2291258" cy="400110"/>
          </a:xfrm>
          <a:prstGeom prst="rect">
            <a:avLst/>
          </a:prstGeom>
          <a:noFill/>
        </p:spPr>
        <p:txBody>
          <a:bodyPr wrap="square" rtlCol="0">
            <a:spAutoFit/>
          </a:bodyPr>
          <a:lstStyle/>
          <a:p>
            <a:pPr algn="ctr"/>
            <a:r>
              <a:rPr lang="en-US" sz="2000" dirty="0" smtClean="0"/>
              <a:t>2002-2006</a:t>
            </a:r>
            <a:endParaRPr lang="en-US" sz="2000" dirty="0"/>
          </a:p>
        </p:txBody>
      </p:sp>
      <p:sp>
        <p:nvSpPr>
          <p:cNvPr id="19" name="TextBox 18"/>
          <p:cNvSpPr txBox="1"/>
          <p:nvPr/>
        </p:nvSpPr>
        <p:spPr>
          <a:xfrm>
            <a:off x="6180085" y="5270953"/>
            <a:ext cx="3041463" cy="1015663"/>
          </a:xfrm>
          <a:prstGeom prst="rect">
            <a:avLst/>
          </a:prstGeom>
          <a:noFill/>
        </p:spPr>
        <p:txBody>
          <a:bodyPr wrap="square" rtlCol="0">
            <a:spAutoFit/>
          </a:bodyPr>
          <a:lstStyle/>
          <a:p>
            <a:pPr algn="ctr"/>
            <a:r>
              <a:rPr lang="en-US" sz="2000" b="1" dirty="0" smtClean="0"/>
              <a:t>LTPAQ</a:t>
            </a:r>
            <a:r>
              <a:rPr lang="en-US" sz="2000" dirty="0" smtClean="0"/>
              <a:t> (diagnosis to time of follow-up assessment) </a:t>
            </a:r>
            <a:br>
              <a:rPr lang="en-US" sz="2000" dirty="0" smtClean="0"/>
            </a:br>
            <a:r>
              <a:rPr lang="en-US" sz="2000" dirty="0" smtClean="0"/>
              <a:t>&amp; Covariates</a:t>
            </a:r>
            <a:endParaRPr lang="en-US" sz="2000" dirty="0"/>
          </a:p>
        </p:txBody>
      </p:sp>
      <p:cxnSp>
        <p:nvCxnSpPr>
          <p:cNvPr id="22" name="Straight Arrow Connector 21"/>
          <p:cNvCxnSpPr/>
          <p:nvPr/>
        </p:nvCxnSpPr>
        <p:spPr>
          <a:xfrm>
            <a:off x="6211615" y="5054769"/>
            <a:ext cx="3009933"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1589" y="5255188"/>
            <a:ext cx="5681530" cy="1015663"/>
          </a:xfrm>
          <a:prstGeom prst="rect">
            <a:avLst/>
          </a:prstGeom>
          <a:noFill/>
        </p:spPr>
        <p:txBody>
          <a:bodyPr wrap="square" rtlCol="0">
            <a:spAutoFit/>
          </a:bodyPr>
          <a:lstStyle/>
          <a:p>
            <a:pPr algn="ctr"/>
            <a:r>
              <a:rPr lang="en-US" sz="2000" b="1" dirty="0" smtClean="0"/>
              <a:t>LTPAQ</a:t>
            </a:r>
            <a:r>
              <a:rPr lang="en-US" sz="2000" dirty="0" smtClean="0"/>
              <a:t/>
            </a:r>
            <a:br>
              <a:rPr lang="en-US" sz="2000" dirty="0" smtClean="0"/>
            </a:br>
            <a:r>
              <a:rPr lang="en-US" sz="2000" dirty="0" smtClean="0"/>
              <a:t>(childhood to diagnosis) </a:t>
            </a:r>
          </a:p>
          <a:p>
            <a:pPr algn="ctr"/>
            <a:r>
              <a:rPr lang="en-US" sz="2000" dirty="0" smtClean="0"/>
              <a:t>&amp; Covariates</a:t>
            </a:r>
            <a:endParaRPr lang="en-US" sz="2000" dirty="0"/>
          </a:p>
        </p:txBody>
      </p:sp>
      <p:cxnSp>
        <p:nvCxnSpPr>
          <p:cNvPr id="28" name="Straight Arrow Connector 27"/>
          <p:cNvCxnSpPr/>
          <p:nvPr/>
        </p:nvCxnSpPr>
        <p:spPr>
          <a:xfrm>
            <a:off x="305491" y="5054769"/>
            <a:ext cx="5717628" cy="0"/>
          </a:xfrm>
          <a:prstGeom prst="straightConnector1">
            <a:avLst/>
          </a:prstGeom>
          <a:ln w="7620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1589" y="4624609"/>
            <a:ext cx="5681530" cy="369332"/>
          </a:xfrm>
          <a:prstGeom prst="rect">
            <a:avLst/>
          </a:prstGeom>
          <a:noFill/>
        </p:spPr>
        <p:txBody>
          <a:bodyPr wrap="square" rtlCol="0">
            <a:spAutoFit/>
          </a:bodyPr>
          <a:lstStyle/>
          <a:p>
            <a:pPr algn="ctr"/>
            <a:r>
              <a:rPr lang="en-US" dirty="0" smtClean="0"/>
              <a:t>Pre-diagnosis physical activity</a:t>
            </a:r>
            <a:endParaRPr lang="en-US" dirty="0"/>
          </a:p>
        </p:txBody>
      </p:sp>
      <p:sp>
        <p:nvSpPr>
          <p:cNvPr id="30" name="TextBox 29"/>
          <p:cNvSpPr txBox="1"/>
          <p:nvPr/>
        </p:nvSpPr>
        <p:spPr>
          <a:xfrm>
            <a:off x="6132787" y="4617842"/>
            <a:ext cx="3310759" cy="369332"/>
          </a:xfrm>
          <a:prstGeom prst="rect">
            <a:avLst/>
          </a:prstGeom>
          <a:noFill/>
        </p:spPr>
        <p:txBody>
          <a:bodyPr wrap="square" rtlCol="0">
            <a:spAutoFit/>
          </a:bodyPr>
          <a:lstStyle/>
          <a:p>
            <a:r>
              <a:rPr lang="en-US" dirty="0" smtClean="0"/>
              <a:t>Post-diagnosis physical activity</a:t>
            </a:r>
            <a:endParaRPr lang="en-US" dirty="0"/>
          </a:p>
        </p:txBody>
      </p:sp>
      <p:cxnSp>
        <p:nvCxnSpPr>
          <p:cNvPr id="35" name="Straight Arrow Connector 34"/>
          <p:cNvCxnSpPr/>
          <p:nvPr/>
        </p:nvCxnSpPr>
        <p:spPr>
          <a:xfrm>
            <a:off x="3389590" y="2290802"/>
            <a:ext cx="8324194" cy="15766"/>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389590" y="1867712"/>
            <a:ext cx="8244680" cy="400110"/>
          </a:xfrm>
          <a:prstGeom prst="rect">
            <a:avLst/>
          </a:prstGeom>
          <a:noFill/>
        </p:spPr>
        <p:txBody>
          <a:bodyPr wrap="square" rtlCol="0">
            <a:spAutoFit/>
          </a:bodyPr>
          <a:lstStyle/>
          <a:p>
            <a:pPr algn="ctr"/>
            <a:r>
              <a:rPr lang="en-US" sz="2000" dirty="0" smtClean="0"/>
              <a:t>Medical chart abstractions</a:t>
            </a:r>
            <a:endParaRPr lang="en-US" sz="2000" dirty="0"/>
          </a:p>
        </p:txBody>
      </p:sp>
      <p:cxnSp>
        <p:nvCxnSpPr>
          <p:cNvPr id="4" name="Straight Connector 3"/>
          <p:cNvCxnSpPr>
            <a:stCxn id="7" idx="1"/>
          </p:cNvCxnSpPr>
          <p:nvPr/>
        </p:nvCxnSpPr>
        <p:spPr>
          <a:xfrm flipV="1">
            <a:off x="3389590" y="2806250"/>
            <a:ext cx="2168999" cy="38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833937" y="2806250"/>
            <a:ext cx="2153652"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8162692" y="6508839"/>
            <a:ext cx="4560849" cy="369332"/>
          </a:xfrm>
          <a:prstGeom prst="rect">
            <a:avLst/>
          </a:prstGeom>
          <a:noFill/>
        </p:spPr>
        <p:txBody>
          <a:bodyPr wrap="square" rtlCol="0">
            <a:spAutoFit/>
          </a:bodyPr>
          <a:lstStyle/>
          <a:p>
            <a:r>
              <a:rPr lang="en-US" dirty="0" smtClean="0"/>
              <a:t>Friedenreich CM et al. </a:t>
            </a:r>
            <a:r>
              <a:rPr lang="en-US" i="1" dirty="0" smtClean="0"/>
              <a:t>JCO</a:t>
            </a:r>
            <a:r>
              <a:rPr lang="en-US" i="1" dirty="0" smtClean="0"/>
              <a:t> 2020 (in press)</a:t>
            </a:r>
            <a:endParaRPr lang="en-US" dirty="0"/>
          </a:p>
        </p:txBody>
      </p:sp>
    </p:spTree>
    <p:extLst>
      <p:ext uri="{BB962C8B-B14F-4D97-AF65-F5344CB8AC3E}">
        <p14:creationId xmlns:p14="http://schemas.microsoft.com/office/powerpoint/2010/main" val="390003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4245" y="365760"/>
            <a:ext cx="11732141" cy="707886"/>
          </a:xfrm>
          <a:prstGeom prst="rect">
            <a:avLst/>
          </a:prstGeom>
          <a:noFill/>
        </p:spPr>
        <p:txBody>
          <a:bodyPr wrap="square" rtlCol="0">
            <a:spAutoFit/>
          </a:bodyPr>
          <a:lstStyle/>
          <a:p>
            <a:r>
              <a:rPr lang="en-US" sz="4000" dirty="0" smtClean="0">
                <a:solidFill>
                  <a:schemeClr val="bg1"/>
                </a:solidFill>
              </a:rPr>
              <a:t>Results: </a:t>
            </a:r>
            <a:r>
              <a:rPr lang="en-US" sz="4000" b="1" dirty="0" smtClean="0">
                <a:solidFill>
                  <a:schemeClr val="bg1"/>
                </a:solidFill>
              </a:rPr>
              <a:t>Pre-diagnosis physical activity</a:t>
            </a:r>
            <a:endParaRPr lang="en-US" sz="4000" b="1" dirty="0">
              <a:solidFill>
                <a:schemeClr val="bg1"/>
              </a:solidFill>
            </a:endParaRPr>
          </a:p>
        </p:txBody>
      </p:sp>
      <p:sp>
        <p:nvSpPr>
          <p:cNvPr id="3" name="Rectangle 2"/>
          <p:cNvSpPr/>
          <p:nvPr/>
        </p:nvSpPr>
        <p:spPr>
          <a:xfrm>
            <a:off x="470369" y="5991176"/>
            <a:ext cx="10474624" cy="407035"/>
          </a:xfrm>
          <a:prstGeom prst="rect">
            <a:avLst/>
          </a:prstGeom>
        </p:spPr>
        <p:txBody>
          <a:bodyPr wrap="square">
            <a:spAutoFit/>
          </a:bodyPr>
          <a:lstStyle/>
          <a:p>
            <a:pPr marL="514350" marR="0" indent="-514350">
              <a:lnSpc>
                <a:spcPct val="107000"/>
              </a:lnSpc>
              <a:spcBef>
                <a:spcPts val="0"/>
              </a:spcBef>
              <a:spcAft>
                <a:spcPts val="800"/>
              </a:spcAft>
            </a:pPr>
            <a:r>
              <a:rPr lang="en-US"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DFS = disease-free survival</a:t>
            </a:r>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Overall = overall survival</a:t>
            </a:r>
            <a:r>
              <a:rPr lang="en-US"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a:srcRect r="21936" b="3193"/>
          <a:stretch/>
        </p:blipFill>
        <p:spPr>
          <a:xfrm>
            <a:off x="166116" y="1587958"/>
            <a:ext cx="11594529" cy="4283391"/>
          </a:xfrm>
          <a:prstGeom prst="rect">
            <a:avLst/>
          </a:prstGeom>
        </p:spPr>
      </p:pic>
      <p:sp>
        <p:nvSpPr>
          <p:cNvPr id="2" name="Rectangle 1"/>
          <p:cNvSpPr/>
          <p:nvPr/>
        </p:nvSpPr>
        <p:spPr>
          <a:xfrm>
            <a:off x="8029894" y="6398211"/>
            <a:ext cx="4046492" cy="369332"/>
          </a:xfrm>
          <a:prstGeom prst="rect">
            <a:avLst/>
          </a:prstGeom>
        </p:spPr>
        <p:txBody>
          <a:bodyPr wrap="none">
            <a:spAutoFit/>
          </a:bodyPr>
          <a:lstStyle/>
          <a:p>
            <a:r>
              <a:rPr lang="en-US" dirty="0"/>
              <a:t>Friedenreich CM et al. </a:t>
            </a:r>
            <a:r>
              <a:rPr lang="en-US" i="1" dirty="0"/>
              <a:t>JCO 2020 (in press)</a:t>
            </a:r>
            <a:endParaRPr lang="en-US" dirty="0"/>
          </a:p>
        </p:txBody>
      </p:sp>
    </p:spTree>
    <p:extLst>
      <p:ext uri="{BB962C8B-B14F-4D97-AF65-F5344CB8AC3E}">
        <p14:creationId xmlns:p14="http://schemas.microsoft.com/office/powerpoint/2010/main" val="1481562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4245" y="365760"/>
            <a:ext cx="11732141" cy="707886"/>
          </a:xfrm>
          <a:prstGeom prst="rect">
            <a:avLst/>
          </a:prstGeom>
          <a:noFill/>
        </p:spPr>
        <p:txBody>
          <a:bodyPr wrap="square" rtlCol="0">
            <a:spAutoFit/>
          </a:bodyPr>
          <a:lstStyle/>
          <a:p>
            <a:r>
              <a:rPr lang="en-US" sz="4000" dirty="0" smtClean="0">
                <a:solidFill>
                  <a:schemeClr val="bg1"/>
                </a:solidFill>
              </a:rPr>
              <a:t>Results: </a:t>
            </a:r>
            <a:r>
              <a:rPr lang="en-US" sz="4000" b="1" dirty="0" smtClean="0">
                <a:solidFill>
                  <a:schemeClr val="bg1"/>
                </a:solidFill>
              </a:rPr>
              <a:t>Post-diagnosis physical activity</a:t>
            </a:r>
            <a:endParaRPr lang="en-US" sz="4000" b="1" dirty="0">
              <a:solidFill>
                <a:schemeClr val="bg1"/>
              </a:solidFill>
            </a:endParaRPr>
          </a:p>
        </p:txBody>
      </p:sp>
      <p:pic>
        <p:nvPicPr>
          <p:cNvPr id="3" name="Picture 2"/>
          <p:cNvPicPr>
            <a:picLocks noChangeAspect="1"/>
          </p:cNvPicPr>
          <p:nvPr/>
        </p:nvPicPr>
        <p:blipFill rotWithShape="1">
          <a:blip r:embed="rId3"/>
          <a:srcRect l="9718" r="9404" b="7422"/>
          <a:stretch/>
        </p:blipFill>
        <p:spPr>
          <a:xfrm>
            <a:off x="126826" y="1780377"/>
            <a:ext cx="12065174" cy="4114142"/>
          </a:xfrm>
          <a:prstGeom prst="rect">
            <a:avLst/>
          </a:prstGeom>
        </p:spPr>
      </p:pic>
      <p:sp>
        <p:nvSpPr>
          <p:cNvPr id="8" name="Rectangle 7"/>
          <p:cNvSpPr/>
          <p:nvPr/>
        </p:nvSpPr>
        <p:spPr>
          <a:xfrm>
            <a:off x="449809" y="5914915"/>
            <a:ext cx="10474624" cy="421654"/>
          </a:xfrm>
          <a:prstGeom prst="rect">
            <a:avLst/>
          </a:prstGeom>
        </p:spPr>
        <p:txBody>
          <a:bodyPr wrap="square">
            <a:spAutoFit/>
          </a:bodyPr>
          <a:lstStyle/>
          <a:p>
            <a:pPr marL="514350" marR="0" indent="-514350">
              <a:lnSpc>
                <a:spcPct val="107000"/>
              </a:lnSpc>
              <a:spcBef>
                <a:spcPts val="0"/>
              </a:spcBef>
              <a:spcAft>
                <a:spcPts val="800"/>
              </a:spcAft>
            </a:pPr>
            <a:r>
              <a:rPr lang="en-US"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DFS = disease-free survival</a:t>
            </a:r>
            <a:r>
              <a:rPr lang="en-US"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Overall = overall survival</a:t>
            </a:r>
            <a:r>
              <a:rPr lang="en-US"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8145508" y="6488668"/>
            <a:ext cx="4046492" cy="369332"/>
          </a:xfrm>
          <a:prstGeom prst="rect">
            <a:avLst/>
          </a:prstGeom>
        </p:spPr>
        <p:txBody>
          <a:bodyPr wrap="none">
            <a:spAutoFit/>
          </a:bodyPr>
          <a:lstStyle/>
          <a:p>
            <a:r>
              <a:rPr lang="en-US" dirty="0"/>
              <a:t>Friedenreich CM et al. </a:t>
            </a:r>
            <a:r>
              <a:rPr lang="en-US" i="1" dirty="0"/>
              <a:t>JCO 2020 (in press)</a:t>
            </a:r>
            <a:endParaRPr lang="en-US" dirty="0"/>
          </a:p>
        </p:txBody>
      </p:sp>
    </p:spTree>
    <p:extLst>
      <p:ext uri="{BB962C8B-B14F-4D97-AF65-F5344CB8AC3E}">
        <p14:creationId xmlns:p14="http://schemas.microsoft.com/office/powerpoint/2010/main" val="3363131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38486" y="597169"/>
            <a:ext cx="3543686" cy="6002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0434" name="Rectangle 2"/>
          <p:cNvSpPr>
            <a:spLocks noGrp="1" noChangeArrowheads="1"/>
          </p:cNvSpPr>
          <p:nvPr>
            <p:ph type="title"/>
          </p:nvPr>
        </p:nvSpPr>
        <p:spPr>
          <a:xfrm>
            <a:off x="0" y="106193"/>
            <a:ext cx="12191999" cy="836712"/>
          </a:xfrm>
          <a:noFill/>
          <a:scene3d>
            <a:camera prst="orthographicFront"/>
            <a:lightRig rig="threePt" dir="t"/>
          </a:scene3d>
          <a:sp3d>
            <a:bevelT/>
          </a:sp3d>
        </p:spPr>
        <p:txBody>
          <a:bodyPr>
            <a:normAutofit/>
          </a:bodyPr>
          <a:lstStyle/>
          <a:p>
            <a:pPr algn="ctr">
              <a:defRPr/>
            </a:pPr>
            <a:r>
              <a:rPr lang="en-US" dirty="0">
                <a:solidFill>
                  <a:srgbClr val="0070C0"/>
                </a:solidFill>
              </a:rPr>
              <a:t>Physical Activity in Cancer Control Framework</a:t>
            </a:r>
          </a:p>
        </p:txBody>
      </p:sp>
      <p:grpSp>
        <p:nvGrpSpPr>
          <p:cNvPr id="6" name="Group 5"/>
          <p:cNvGrpSpPr/>
          <p:nvPr/>
        </p:nvGrpSpPr>
        <p:grpSpPr>
          <a:xfrm>
            <a:off x="2441567" y="927612"/>
            <a:ext cx="9311254" cy="5272505"/>
            <a:chOff x="2784230" y="1413789"/>
            <a:chExt cx="9311254" cy="5272505"/>
          </a:xfrm>
        </p:grpSpPr>
        <p:sp>
          <p:nvSpPr>
            <p:cNvPr id="21546" name="Text Box 42"/>
            <p:cNvSpPr txBox="1">
              <a:spLocks noChangeArrowheads="1"/>
            </p:cNvSpPr>
            <p:nvPr/>
          </p:nvSpPr>
          <p:spPr bwMode="auto">
            <a:xfrm>
              <a:off x="10014537" y="3422765"/>
              <a:ext cx="949570" cy="338554"/>
            </a:xfrm>
            <a:prstGeom prst="rect">
              <a:avLst/>
            </a:prstGeom>
            <a:noFill/>
            <a:ln w="9525">
              <a:noFill/>
              <a:miter lim="800000"/>
              <a:headEnd/>
              <a:tailEnd/>
            </a:ln>
          </p:spPr>
          <p:txBody>
            <a:bodyPr wrap="square">
              <a:spAutoFit/>
            </a:bodyPr>
            <a:lstStyle/>
            <a:p>
              <a:pPr algn="l">
                <a:spcBef>
                  <a:spcPct val="50000"/>
                </a:spcBef>
              </a:pPr>
              <a:r>
                <a:rPr lang="en-US" sz="1600" b="1" dirty="0">
                  <a:solidFill>
                    <a:schemeClr val="accent6">
                      <a:lumMod val="50000"/>
                    </a:schemeClr>
                  </a:solidFill>
                  <a:ea typeface="ＭＳ Ｐゴシック"/>
                  <a:cs typeface="ＭＳ Ｐゴシック"/>
                </a:rPr>
                <a:t>Survival</a:t>
              </a:r>
            </a:p>
          </p:txBody>
        </p:sp>
        <p:grpSp>
          <p:nvGrpSpPr>
            <p:cNvPr id="5" name="Group 4"/>
            <p:cNvGrpSpPr/>
            <p:nvPr/>
          </p:nvGrpSpPr>
          <p:grpSpPr>
            <a:xfrm>
              <a:off x="2784230" y="1413789"/>
              <a:ext cx="9311254" cy="5272505"/>
              <a:chOff x="2898530" y="1440876"/>
              <a:chExt cx="9311254" cy="5272505"/>
            </a:xfrm>
          </p:grpSpPr>
          <p:sp>
            <p:nvSpPr>
              <p:cNvPr id="21507" name="Line 3"/>
              <p:cNvSpPr>
                <a:spLocks noChangeShapeType="1"/>
              </p:cNvSpPr>
              <p:nvPr/>
            </p:nvSpPr>
            <p:spPr bwMode="auto">
              <a:xfrm>
                <a:off x="2933700" y="4739194"/>
                <a:ext cx="0" cy="457200"/>
              </a:xfrm>
              <a:prstGeom prst="line">
                <a:avLst/>
              </a:prstGeom>
              <a:noFill/>
              <a:ln w="9525">
                <a:solidFill>
                  <a:schemeClr val="tx1"/>
                </a:solidFill>
                <a:miter lim="800000"/>
                <a:headEnd/>
                <a:tailEnd/>
              </a:ln>
            </p:spPr>
            <p:txBody>
              <a:bodyPr wrap="none"/>
              <a:lstStyle/>
              <a:p>
                <a:endParaRPr lang="en-US"/>
              </a:p>
            </p:txBody>
          </p:sp>
          <p:sp>
            <p:nvSpPr>
              <p:cNvPr id="21508" name="Line 4"/>
              <p:cNvSpPr>
                <a:spLocks noChangeShapeType="1"/>
              </p:cNvSpPr>
              <p:nvPr/>
            </p:nvSpPr>
            <p:spPr bwMode="auto">
              <a:xfrm>
                <a:off x="4229100" y="4739194"/>
                <a:ext cx="0" cy="457200"/>
              </a:xfrm>
              <a:prstGeom prst="line">
                <a:avLst/>
              </a:prstGeom>
              <a:noFill/>
              <a:ln w="9525">
                <a:solidFill>
                  <a:schemeClr val="tx1"/>
                </a:solidFill>
                <a:miter lim="800000"/>
                <a:headEnd/>
                <a:tailEnd/>
              </a:ln>
            </p:spPr>
            <p:txBody>
              <a:bodyPr wrap="none"/>
              <a:lstStyle/>
              <a:p>
                <a:endParaRPr lang="en-US"/>
              </a:p>
            </p:txBody>
          </p:sp>
          <p:sp>
            <p:nvSpPr>
              <p:cNvPr id="21509" name="Line 5"/>
              <p:cNvSpPr>
                <a:spLocks noChangeShapeType="1"/>
              </p:cNvSpPr>
              <p:nvPr/>
            </p:nvSpPr>
            <p:spPr bwMode="auto">
              <a:xfrm>
                <a:off x="4305300" y="4739194"/>
                <a:ext cx="0" cy="457200"/>
              </a:xfrm>
              <a:prstGeom prst="line">
                <a:avLst/>
              </a:prstGeom>
              <a:noFill/>
              <a:ln w="9525">
                <a:solidFill>
                  <a:schemeClr val="tx1"/>
                </a:solidFill>
                <a:miter lim="800000"/>
                <a:headEnd/>
                <a:tailEnd/>
              </a:ln>
            </p:spPr>
            <p:txBody>
              <a:bodyPr wrap="none"/>
              <a:lstStyle/>
              <a:p>
                <a:endParaRPr lang="en-US"/>
              </a:p>
            </p:txBody>
          </p:sp>
          <p:sp>
            <p:nvSpPr>
              <p:cNvPr id="21510" name="Line 6"/>
              <p:cNvSpPr>
                <a:spLocks noChangeShapeType="1"/>
              </p:cNvSpPr>
              <p:nvPr/>
            </p:nvSpPr>
            <p:spPr bwMode="auto">
              <a:xfrm>
                <a:off x="6743700" y="4739194"/>
                <a:ext cx="0" cy="457200"/>
              </a:xfrm>
              <a:prstGeom prst="line">
                <a:avLst/>
              </a:prstGeom>
              <a:noFill/>
              <a:ln w="9525">
                <a:solidFill>
                  <a:schemeClr val="tx1"/>
                </a:solidFill>
                <a:miter lim="800000"/>
                <a:headEnd/>
                <a:tailEnd/>
              </a:ln>
            </p:spPr>
            <p:txBody>
              <a:bodyPr wrap="none"/>
              <a:lstStyle/>
              <a:p>
                <a:endParaRPr lang="en-US"/>
              </a:p>
            </p:txBody>
          </p:sp>
          <p:sp>
            <p:nvSpPr>
              <p:cNvPr id="21511" name="Line 7"/>
              <p:cNvSpPr>
                <a:spLocks noChangeShapeType="1"/>
              </p:cNvSpPr>
              <p:nvPr/>
            </p:nvSpPr>
            <p:spPr bwMode="auto">
              <a:xfrm>
                <a:off x="6819900" y="4739194"/>
                <a:ext cx="0" cy="457200"/>
              </a:xfrm>
              <a:prstGeom prst="line">
                <a:avLst/>
              </a:prstGeom>
              <a:noFill/>
              <a:ln w="9525">
                <a:solidFill>
                  <a:schemeClr val="tx1"/>
                </a:solidFill>
                <a:miter lim="800000"/>
                <a:headEnd/>
                <a:tailEnd/>
              </a:ln>
            </p:spPr>
            <p:txBody>
              <a:bodyPr wrap="none"/>
              <a:lstStyle/>
              <a:p>
                <a:endParaRPr lang="en-US"/>
              </a:p>
            </p:txBody>
          </p:sp>
          <p:sp>
            <p:nvSpPr>
              <p:cNvPr id="21512" name="Line 8"/>
              <p:cNvSpPr>
                <a:spLocks noChangeShapeType="1"/>
              </p:cNvSpPr>
              <p:nvPr/>
            </p:nvSpPr>
            <p:spPr bwMode="auto">
              <a:xfrm>
                <a:off x="7886700" y="4739194"/>
                <a:ext cx="0" cy="457200"/>
              </a:xfrm>
              <a:prstGeom prst="line">
                <a:avLst/>
              </a:prstGeom>
              <a:noFill/>
              <a:ln w="9525">
                <a:solidFill>
                  <a:schemeClr val="tx1"/>
                </a:solidFill>
                <a:miter lim="800000"/>
                <a:headEnd/>
                <a:tailEnd/>
              </a:ln>
            </p:spPr>
            <p:txBody>
              <a:bodyPr wrap="none"/>
              <a:lstStyle/>
              <a:p>
                <a:endParaRPr lang="en-US"/>
              </a:p>
            </p:txBody>
          </p:sp>
          <p:sp>
            <p:nvSpPr>
              <p:cNvPr id="21513" name="Line 9"/>
              <p:cNvSpPr>
                <a:spLocks noChangeShapeType="1"/>
              </p:cNvSpPr>
              <p:nvPr/>
            </p:nvSpPr>
            <p:spPr bwMode="auto">
              <a:xfrm>
                <a:off x="10857384" y="4739194"/>
                <a:ext cx="0" cy="457200"/>
              </a:xfrm>
              <a:prstGeom prst="line">
                <a:avLst/>
              </a:prstGeom>
              <a:noFill/>
              <a:ln w="9525">
                <a:solidFill>
                  <a:schemeClr val="tx1"/>
                </a:solidFill>
                <a:miter lim="800000"/>
                <a:headEnd/>
                <a:tailEnd/>
              </a:ln>
            </p:spPr>
            <p:txBody>
              <a:bodyPr wrap="none"/>
              <a:lstStyle/>
              <a:p>
                <a:endParaRPr lang="en-US"/>
              </a:p>
            </p:txBody>
          </p:sp>
          <p:sp>
            <p:nvSpPr>
              <p:cNvPr id="21514" name="Line 10"/>
              <p:cNvSpPr>
                <a:spLocks noChangeShapeType="1"/>
              </p:cNvSpPr>
              <p:nvPr/>
            </p:nvSpPr>
            <p:spPr bwMode="auto">
              <a:xfrm>
                <a:off x="10973568" y="4732748"/>
                <a:ext cx="0" cy="457200"/>
              </a:xfrm>
              <a:prstGeom prst="line">
                <a:avLst/>
              </a:prstGeom>
              <a:noFill/>
              <a:ln w="9525">
                <a:solidFill>
                  <a:schemeClr val="tx1"/>
                </a:solidFill>
                <a:miter lim="800000"/>
                <a:headEnd/>
                <a:tailEnd/>
              </a:ln>
            </p:spPr>
            <p:txBody>
              <a:bodyPr wrap="none"/>
              <a:lstStyle/>
              <a:p>
                <a:endParaRPr lang="en-US"/>
              </a:p>
            </p:txBody>
          </p:sp>
          <p:sp>
            <p:nvSpPr>
              <p:cNvPr id="21515" name="Line 11"/>
              <p:cNvSpPr>
                <a:spLocks noChangeShapeType="1"/>
              </p:cNvSpPr>
              <p:nvPr/>
            </p:nvSpPr>
            <p:spPr bwMode="auto">
              <a:xfrm>
                <a:off x="12027676" y="4726393"/>
                <a:ext cx="0" cy="457200"/>
              </a:xfrm>
              <a:prstGeom prst="line">
                <a:avLst/>
              </a:prstGeom>
              <a:noFill/>
              <a:ln w="9525">
                <a:solidFill>
                  <a:schemeClr val="tx1"/>
                </a:solidFill>
                <a:miter lim="800000"/>
                <a:headEnd/>
                <a:tailEnd/>
              </a:ln>
            </p:spPr>
            <p:txBody>
              <a:bodyPr wrap="none"/>
              <a:lstStyle/>
              <a:p>
                <a:endParaRPr lang="en-US"/>
              </a:p>
            </p:txBody>
          </p:sp>
          <p:sp>
            <p:nvSpPr>
              <p:cNvPr id="21516" name="Text Box 12"/>
              <p:cNvSpPr txBox="1">
                <a:spLocks noChangeArrowheads="1"/>
              </p:cNvSpPr>
              <p:nvPr/>
            </p:nvSpPr>
            <p:spPr bwMode="auto">
              <a:xfrm>
                <a:off x="2933700" y="4815394"/>
                <a:ext cx="1371600" cy="338554"/>
              </a:xfrm>
              <a:prstGeom prst="rect">
                <a:avLst/>
              </a:prstGeom>
              <a:noFill/>
              <a:ln w="9525">
                <a:noFill/>
                <a:miter lim="800000"/>
                <a:headEnd/>
                <a:tailEnd/>
              </a:ln>
            </p:spPr>
            <p:txBody>
              <a:bodyPr>
                <a:spAutoFit/>
              </a:bodyPr>
              <a:lstStyle/>
              <a:p>
                <a:pPr algn="l">
                  <a:spcBef>
                    <a:spcPct val="50000"/>
                  </a:spcBef>
                </a:pPr>
                <a:r>
                  <a:rPr lang="en-US" sz="1600" b="1" dirty="0">
                    <a:solidFill>
                      <a:schemeClr val="tx2"/>
                    </a:solidFill>
                    <a:ea typeface="ＭＳ Ｐゴシック"/>
                    <a:cs typeface="ＭＳ Ｐゴシック"/>
                  </a:rPr>
                  <a:t>Prescreening</a:t>
                </a:r>
              </a:p>
            </p:txBody>
          </p:sp>
          <p:sp>
            <p:nvSpPr>
              <p:cNvPr id="21517" name="Line 13"/>
              <p:cNvSpPr>
                <a:spLocks noChangeShapeType="1"/>
              </p:cNvSpPr>
              <p:nvPr/>
            </p:nvSpPr>
            <p:spPr bwMode="auto">
              <a:xfrm>
                <a:off x="2933700" y="5196394"/>
                <a:ext cx="1295400" cy="0"/>
              </a:xfrm>
              <a:prstGeom prst="line">
                <a:avLst/>
              </a:prstGeom>
              <a:noFill/>
              <a:ln w="9525">
                <a:solidFill>
                  <a:schemeClr val="tx1"/>
                </a:solidFill>
                <a:miter lim="800000"/>
                <a:headEnd/>
                <a:tailEnd/>
              </a:ln>
            </p:spPr>
            <p:txBody>
              <a:bodyPr wrap="none"/>
              <a:lstStyle/>
              <a:p>
                <a:endParaRPr lang="en-US"/>
              </a:p>
            </p:txBody>
          </p:sp>
          <p:sp>
            <p:nvSpPr>
              <p:cNvPr id="21518" name="Text Box 14"/>
              <p:cNvSpPr txBox="1">
                <a:spLocks noChangeArrowheads="1"/>
              </p:cNvSpPr>
              <p:nvPr/>
            </p:nvSpPr>
            <p:spPr bwMode="auto">
              <a:xfrm>
                <a:off x="4305300" y="4815394"/>
                <a:ext cx="1219200" cy="338554"/>
              </a:xfrm>
              <a:prstGeom prst="rect">
                <a:avLst/>
              </a:prstGeom>
              <a:noFill/>
              <a:ln w="9525">
                <a:noFill/>
                <a:miter lim="800000"/>
                <a:headEnd/>
                <a:tailEnd/>
              </a:ln>
            </p:spPr>
            <p:txBody>
              <a:bodyPr>
                <a:spAutoFit/>
              </a:bodyPr>
              <a:lstStyle/>
              <a:p>
                <a:pPr algn="l">
                  <a:spcBef>
                    <a:spcPct val="50000"/>
                  </a:spcBef>
                </a:pPr>
                <a:r>
                  <a:rPr lang="en-US" sz="1600" b="1" dirty="0">
                    <a:solidFill>
                      <a:schemeClr val="tx2"/>
                    </a:solidFill>
                    <a:ea typeface="ＭＳ Ｐゴシック"/>
                    <a:cs typeface="ＭＳ Ｐゴシック"/>
                  </a:rPr>
                  <a:t>Screening</a:t>
                </a:r>
              </a:p>
            </p:txBody>
          </p:sp>
          <p:sp>
            <p:nvSpPr>
              <p:cNvPr id="21519" name="Line 15"/>
              <p:cNvSpPr>
                <a:spLocks noChangeShapeType="1"/>
              </p:cNvSpPr>
              <p:nvPr/>
            </p:nvSpPr>
            <p:spPr bwMode="auto">
              <a:xfrm>
                <a:off x="4305300" y="5196394"/>
                <a:ext cx="2438400" cy="0"/>
              </a:xfrm>
              <a:prstGeom prst="line">
                <a:avLst/>
              </a:prstGeom>
              <a:noFill/>
              <a:ln w="9525">
                <a:solidFill>
                  <a:schemeClr val="tx1"/>
                </a:solidFill>
                <a:miter lim="800000"/>
                <a:headEnd/>
                <a:tailEnd/>
              </a:ln>
            </p:spPr>
            <p:txBody>
              <a:bodyPr wrap="none"/>
              <a:lstStyle/>
              <a:p>
                <a:endParaRPr lang="en-US"/>
              </a:p>
            </p:txBody>
          </p:sp>
          <p:sp>
            <p:nvSpPr>
              <p:cNvPr id="21520" name="Line 16"/>
              <p:cNvSpPr>
                <a:spLocks noChangeShapeType="1"/>
              </p:cNvSpPr>
              <p:nvPr/>
            </p:nvSpPr>
            <p:spPr bwMode="auto">
              <a:xfrm>
                <a:off x="5377961" y="2552840"/>
                <a:ext cx="9853" cy="3484924"/>
              </a:xfrm>
              <a:prstGeom prst="line">
                <a:avLst/>
              </a:prstGeom>
              <a:noFill/>
              <a:ln w="9525">
                <a:solidFill>
                  <a:schemeClr val="tx1"/>
                </a:solidFill>
                <a:miter lim="800000"/>
                <a:headEnd/>
                <a:tailEnd/>
              </a:ln>
            </p:spPr>
            <p:txBody>
              <a:bodyPr wrap="none"/>
              <a:lstStyle/>
              <a:p>
                <a:endParaRPr lang="en-US"/>
              </a:p>
            </p:txBody>
          </p:sp>
          <p:sp>
            <p:nvSpPr>
              <p:cNvPr id="21521" name="Text Box 17"/>
              <p:cNvSpPr txBox="1">
                <a:spLocks noChangeArrowheads="1"/>
              </p:cNvSpPr>
              <p:nvPr/>
            </p:nvSpPr>
            <p:spPr bwMode="auto">
              <a:xfrm>
                <a:off x="5372100" y="4815394"/>
                <a:ext cx="1447800" cy="338554"/>
              </a:xfrm>
              <a:prstGeom prst="rect">
                <a:avLst/>
              </a:prstGeom>
              <a:noFill/>
              <a:ln w="9525">
                <a:noFill/>
                <a:miter lim="800000"/>
                <a:headEnd/>
                <a:tailEnd/>
              </a:ln>
            </p:spPr>
            <p:txBody>
              <a:bodyPr>
                <a:spAutoFit/>
              </a:bodyPr>
              <a:lstStyle/>
              <a:p>
                <a:pPr>
                  <a:spcBef>
                    <a:spcPct val="50000"/>
                  </a:spcBef>
                </a:pPr>
                <a:r>
                  <a:rPr lang="en-US" sz="1600" b="1" dirty="0">
                    <a:solidFill>
                      <a:schemeClr val="tx2"/>
                    </a:solidFill>
                    <a:ea typeface="ＭＳ Ｐゴシック"/>
                    <a:cs typeface="ＭＳ Ｐゴシック"/>
                  </a:rPr>
                  <a:t>Pretreatment</a:t>
                </a:r>
              </a:p>
            </p:txBody>
          </p:sp>
          <p:sp>
            <p:nvSpPr>
              <p:cNvPr id="21522" name="Text Box 18"/>
              <p:cNvSpPr txBox="1">
                <a:spLocks noChangeArrowheads="1"/>
              </p:cNvSpPr>
              <p:nvPr/>
            </p:nvSpPr>
            <p:spPr bwMode="auto">
              <a:xfrm>
                <a:off x="6819900" y="4815394"/>
                <a:ext cx="1219200" cy="338554"/>
              </a:xfrm>
              <a:prstGeom prst="rect">
                <a:avLst/>
              </a:prstGeom>
              <a:noFill/>
              <a:ln w="9525">
                <a:noFill/>
                <a:miter lim="800000"/>
                <a:headEnd/>
                <a:tailEnd/>
              </a:ln>
            </p:spPr>
            <p:txBody>
              <a:bodyPr>
                <a:spAutoFit/>
              </a:bodyPr>
              <a:lstStyle/>
              <a:p>
                <a:pPr algn="l">
                  <a:spcBef>
                    <a:spcPct val="50000"/>
                  </a:spcBef>
                </a:pPr>
                <a:r>
                  <a:rPr lang="en-US" sz="1600" b="1" dirty="0">
                    <a:solidFill>
                      <a:schemeClr val="tx2"/>
                    </a:solidFill>
                    <a:ea typeface="ＭＳ Ｐゴシック"/>
                    <a:cs typeface="ＭＳ Ｐゴシック"/>
                  </a:rPr>
                  <a:t>Treatment</a:t>
                </a:r>
              </a:p>
            </p:txBody>
          </p:sp>
          <p:sp>
            <p:nvSpPr>
              <p:cNvPr id="21523" name="Line 19"/>
              <p:cNvSpPr>
                <a:spLocks noChangeShapeType="1"/>
              </p:cNvSpPr>
              <p:nvPr/>
            </p:nvSpPr>
            <p:spPr bwMode="auto">
              <a:xfrm>
                <a:off x="6819900" y="5196394"/>
                <a:ext cx="1066800" cy="0"/>
              </a:xfrm>
              <a:prstGeom prst="line">
                <a:avLst/>
              </a:prstGeom>
              <a:noFill/>
              <a:ln w="9525">
                <a:solidFill>
                  <a:schemeClr val="tx1"/>
                </a:solidFill>
                <a:miter lim="800000"/>
                <a:headEnd/>
                <a:tailEnd/>
              </a:ln>
            </p:spPr>
            <p:txBody>
              <a:bodyPr wrap="none"/>
              <a:lstStyle/>
              <a:p>
                <a:endParaRPr lang="en-US"/>
              </a:p>
            </p:txBody>
          </p:sp>
          <p:sp>
            <p:nvSpPr>
              <p:cNvPr id="21524" name="Text Box 20"/>
              <p:cNvSpPr txBox="1">
                <a:spLocks noChangeArrowheads="1"/>
              </p:cNvSpPr>
              <p:nvPr/>
            </p:nvSpPr>
            <p:spPr bwMode="auto">
              <a:xfrm>
                <a:off x="8039100" y="4815394"/>
                <a:ext cx="2742084" cy="338554"/>
              </a:xfrm>
              <a:prstGeom prst="rect">
                <a:avLst/>
              </a:prstGeom>
              <a:noFill/>
              <a:ln w="9525">
                <a:noFill/>
                <a:miter lim="800000"/>
                <a:headEnd/>
                <a:tailEnd/>
              </a:ln>
            </p:spPr>
            <p:txBody>
              <a:bodyPr wrap="square">
                <a:spAutoFit/>
              </a:bodyPr>
              <a:lstStyle/>
              <a:p>
                <a:pPr algn="ctr">
                  <a:spcBef>
                    <a:spcPct val="50000"/>
                  </a:spcBef>
                </a:pPr>
                <a:r>
                  <a:rPr lang="en-US" sz="1600" b="1" dirty="0">
                    <a:solidFill>
                      <a:schemeClr val="tx2"/>
                    </a:solidFill>
                    <a:ea typeface="ＭＳ Ｐゴシック"/>
                    <a:cs typeface="ＭＳ Ｐゴシック"/>
                  </a:rPr>
                  <a:t>Survivorship</a:t>
                </a:r>
              </a:p>
            </p:txBody>
          </p:sp>
          <p:sp>
            <p:nvSpPr>
              <p:cNvPr id="21525" name="Line 21"/>
              <p:cNvSpPr>
                <a:spLocks noChangeShapeType="1"/>
              </p:cNvSpPr>
              <p:nvPr/>
            </p:nvSpPr>
            <p:spPr bwMode="auto">
              <a:xfrm>
                <a:off x="7962900" y="4739194"/>
                <a:ext cx="0" cy="457200"/>
              </a:xfrm>
              <a:prstGeom prst="line">
                <a:avLst/>
              </a:prstGeom>
              <a:noFill/>
              <a:ln w="9525">
                <a:solidFill>
                  <a:schemeClr val="tx1"/>
                </a:solidFill>
                <a:miter lim="800000"/>
                <a:headEnd/>
                <a:tailEnd/>
              </a:ln>
            </p:spPr>
            <p:txBody>
              <a:bodyPr wrap="none"/>
              <a:lstStyle/>
              <a:p>
                <a:endParaRPr lang="en-US"/>
              </a:p>
            </p:txBody>
          </p:sp>
          <p:sp>
            <p:nvSpPr>
              <p:cNvPr id="21526" name="Line 22"/>
              <p:cNvSpPr>
                <a:spLocks noChangeShapeType="1"/>
              </p:cNvSpPr>
              <p:nvPr/>
            </p:nvSpPr>
            <p:spPr bwMode="auto">
              <a:xfrm>
                <a:off x="7962900" y="5196394"/>
                <a:ext cx="2894484" cy="0"/>
              </a:xfrm>
              <a:prstGeom prst="line">
                <a:avLst/>
              </a:prstGeom>
              <a:noFill/>
              <a:ln w="9525">
                <a:solidFill>
                  <a:schemeClr val="tx1"/>
                </a:solidFill>
                <a:miter lim="800000"/>
                <a:headEnd/>
                <a:tailEnd/>
              </a:ln>
            </p:spPr>
            <p:txBody>
              <a:bodyPr wrap="none"/>
              <a:lstStyle/>
              <a:p>
                <a:endParaRPr lang="en-US"/>
              </a:p>
            </p:txBody>
          </p:sp>
          <p:sp>
            <p:nvSpPr>
              <p:cNvPr id="21527" name="Text Box 23"/>
              <p:cNvSpPr txBox="1">
                <a:spLocks noChangeArrowheads="1"/>
              </p:cNvSpPr>
              <p:nvPr/>
            </p:nvSpPr>
            <p:spPr bwMode="auto">
              <a:xfrm>
                <a:off x="10864510" y="4836347"/>
                <a:ext cx="1297632" cy="338554"/>
              </a:xfrm>
              <a:prstGeom prst="rect">
                <a:avLst/>
              </a:prstGeom>
              <a:noFill/>
              <a:ln w="9525">
                <a:noFill/>
                <a:miter lim="800000"/>
                <a:headEnd/>
                <a:tailEnd/>
              </a:ln>
            </p:spPr>
            <p:txBody>
              <a:bodyPr wrap="square">
                <a:spAutoFit/>
              </a:bodyPr>
              <a:lstStyle/>
              <a:p>
                <a:pPr algn="ctr">
                  <a:spcBef>
                    <a:spcPct val="50000"/>
                  </a:spcBef>
                </a:pPr>
                <a:r>
                  <a:rPr lang="en-US" sz="1600" b="1" dirty="0">
                    <a:solidFill>
                      <a:schemeClr val="tx2"/>
                    </a:solidFill>
                    <a:ea typeface="ＭＳ Ｐゴシック"/>
                    <a:cs typeface="ＭＳ Ｐゴシック"/>
                  </a:rPr>
                  <a:t>End-of-Life</a:t>
                </a:r>
              </a:p>
            </p:txBody>
          </p:sp>
          <p:sp>
            <p:nvSpPr>
              <p:cNvPr id="21528" name="Line 24"/>
              <p:cNvSpPr>
                <a:spLocks noChangeShapeType="1"/>
              </p:cNvSpPr>
              <p:nvPr/>
            </p:nvSpPr>
            <p:spPr bwMode="auto">
              <a:xfrm flipV="1">
                <a:off x="10982856" y="5189948"/>
                <a:ext cx="1044820" cy="2378"/>
              </a:xfrm>
              <a:prstGeom prst="line">
                <a:avLst/>
              </a:prstGeom>
              <a:noFill/>
              <a:ln w="9525">
                <a:solidFill>
                  <a:schemeClr val="tx1"/>
                </a:solidFill>
                <a:miter lim="800000"/>
                <a:headEnd/>
                <a:tailEnd/>
              </a:ln>
            </p:spPr>
            <p:txBody>
              <a:bodyPr wrap="none"/>
              <a:lstStyle/>
              <a:p>
                <a:endParaRPr lang="en-US"/>
              </a:p>
            </p:txBody>
          </p:sp>
          <p:sp>
            <p:nvSpPr>
              <p:cNvPr id="1810457" name="Text Box 25"/>
              <p:cNvSpPr txBox="1">
                <a:spLocks noChangeArrowheads="1"/>
              </p:cNvSpPr>
              <p:nvPr/>
            </p:nvSpPr>
            <p:spPr bwMode="auto">
              <a:xfrm>
                <a:off x="4664494" y="2146064"/>
                <a:ext cx="1547446" cy="461665"/>
              </a:xfrm>
              <a:prstGeom prst="rect">
                <a:avLst/>
              </a:prstGeom>
              <a:noFill/>
              <a:ln w="9525">
                <a:noFill/>
                <a:miter lim="800000"/>
                <a:headEnd/>
                <a:tailEnd/>
              </a:ln>
              <a:effectLst/>
            </p:spPr>
            <p:txBody>
              <a:bodyPr wrap="square">
                <a:spAutoFit/>
              </a:bodyPr>
              <a:lstStyle/>
              <a:p>
                <a:pPr algn="l">
                  <a:spcBef>
                    <a:spcPct val="50000"/>
                  </a:spcBef>
                  <a:defRPr/>
                </a:pPr>
                <a:r>
                  <a:rPr lang="en-US" sz="2400" b="1" dirty="0">
                    <a:solidFill>
                      <a:schemeClr val="tx2"/>
                    </a:solidFill>
                    <a:ea typeface="ＭＳ Ｐゴシック" pitchFamily="-112" charset="-128"/>
                  </a:rPr>
                  <a:t>Diagnosis</a:t>
                </a:r>
              </a:p>
            </p:txBody>
          </p:sp>
          <p:sp>
            <p:nvSpPr>
              <p:cNvPr id="21530" name="Line 26"/>
              <p:cNvSpPr>
                <a:spLocks noChangeShapeType="1"/>
              </p:cNvSpPr>
              <p:nvPr/>
            </p:nvSpPr>
            <p:spPr bwMode="auto">
              <a:xfrm flipH="1">
                <a:off x="2933700" y="5653594"/>
                <a:ext cx="2362200" cy="0"/>
              </a:xfrm>
              <a:prstGeom prst="line">
                <a:avLst/>
              </a:prstGeom>
              <a:noFill/>
              <a:ln w="9525">
                <a:solidFill>
                  <a:schemeClr val="tx1"/>
                </a:solidFill>
                <a:miter lim="800000"/>
                <a:headEnd/>
                <a:tailEnd/>
              </a:ln>
            </p:spPr>
            <p:txBody>
              <a:bodyPr wrap="none"/>
              <a:lstStyle/>
              <a:p>
                <a:endParaRPr lang="en-US"/>
              </a:p>
            </p:txBody>
          </p:sp>
          <p:sp>
            <p:nvSpPr>
              <p:cNvPr id="21531" name="Line 27"/>
              <p:cNvSpPr>
                <a:spLocks noChangeShapeType="1"/>
              </p:cNvSpPr>
              <p:nvPr/>
            </p:nvSpPr>
            <p:spPr bwMode="auto">
              <a:xfrm flipV="1">
                <a:off x="2933700" y="5348794"/>
                <a:ext cx="0" cy="304800"/>
              </a:xfrm>
              <a:prstGeom prst="line">
                <a:avLst/>
              </a:prstGeom>
              <a:noFill/>
              <a:ln w="9525">
                <a:solidFill>
                  <a:schemeClr val="tx1"/>
                </a:solidFill>
                <a:miter lim="800000"/>
                <a:headEnd/>
                <a:tailEnd/>
              </a:ln>
            </p:spPr>
            <p:txBody>
              <a:bodyPr wrap="none"/>
              <a:lstStyle/>
              <a:p>
                <a:endParaRPr lang="en-US"/>
              </a:p>
            </p:txBody>
          </p:sp>
          <p:sp>
            <p:nvSpPr>
              <p:cNvPr id="21532" name="Line 28"/>
              <p:cNvSpPr>
                <a:spLocks noChangeShapeType="1"/>
              </p:cNvSpPr>
              <p:nvPr/>
            </p:nvSpPr>
            <p:spPr bwMode="auto">
              <a:xfrm flipV="1">
                <a:off x="5219700" y="5643962"/>
                <a:ext cx="6800850" cy="9631"/>
              </a:xfrm>
              <a:prstGeom prst="line">
                <a:avLst/>
              </a:prstGeom>
              <a:noFill/>
              <a:ln w="9525">
                <a:solidFill>
                  <a:schemeClr val="tx1"/>
                </a:solidFill>
                <a:miter lim="800000"/>
                <a:headEnd/>
                <a:tailEnd/>
              </a:ln>
            </p:spPr>
            <p:txBody>
              <a:bodyPr wrap="none"/>
              <a:lstStyle/>
              <a:p>
                <a:endParaRPr lang="en-US"/>
              </a:p>
            </p:txBody>
          </p:sp>
          <p:sp>
            <p:nvSpPr>
              <p:cNvPr id="21533" name="Line 29"/>
              <p:cNvSpPr>
                <a:spLocks noChangeShapeType="1"/>
              </p:cNvSpPr>
              <p:nvPr/>
            </p:nvSpPr>
            <p:spPr bwMode="auto">
              <a:xfrm flipV="1">
                <a:off x="12020550" y="5339164"/>
                <a:ext cx="0" cy="304800"/>
              </a:xfrm>
              <a:prstGeom prst="line">
                <a:avLst/>
              </a:prstGeom>
              <a:noFill/>
              <a:ln w="9525">
                <a:solidFill>
                  <a:schemeClr val="tx1"/>
                </a:solidFill>
                <a:miter lim="800000"/>
                <a:headEnd/>
                <a:tailEnd/>
              </a:ln>
            </p:spPr>
            <p:txBody>
              <a:bodyPr wrap="none"/>
              <a:lstStyle/>
              <a:p>
                <a:endParaRPr lang="en-US"/>
              </a:p>
            </p:txBody>
          </p:sp>
          <p:sp>
            <p:nvSpPr>
              <p:cNvPr id="1810462" name="Text Box 30"/>
              <p:cNvSpPr txBox="1">
                <a:spLocks noChangeArrowheads="1"/>
              </p:cNvSpPr>
              <p:nvPr/>
            </p:nvSpPr>
            <p:spPr bwMode="auto">
              <a:xfrm>
                <a:off x="3094412" y="5643964"/>
                <a:ext cx="2209800" cy="461665"/>
              </a:xfrm>
              <a:prstGeom prst="rect">
                <a:avLst/>
              </a:prstGeom>
              <a:noFill/>
              <a:ln w="9525">
                <a:noFill/>
                <a:miter lim="800000"/>
                <a:headEnd/>
                <a:tailEnd/>
              </a:ln>
              <a:effectLst/>
            </p:spPr>
            <p:txBody>
              <a:bodyPr>
                <a:spAutoFit/>
              </a:bodyPr>
              <a:lstStyle/>
              <a:p>
                <a:pPr algn="r">
                  <a:spcBef>
                    <a:spcPct val="50000"/>
                  </a:spcBef>
                  <a:defRPr/>
                </a:pPr>
                <a:r>
                  <a:rPr lang="en-US" sz="2400" b="1" dirty="0">
                    <a:solidFill>
                      <a:schemeClr val="tx2"/>
                    </a:solidFill>
                    <a:ea typeface="ＭＳ Ｐゴシック" pitchFamily="-112" charset="-128"/>
                  </a:rPr>
                  <a:t>Pre-diagnosis</a:t>
                </a:r>
              </a:p>
            </p:txBody>
          </p:sp>
          <p:sp>
            <p:nvSpPr>
              <p:cNvPr id="1810463" name="Text Box 31"/>
              <p:cNvSpPr txBox="1">
                <a:spLocks noChangeArrowheads="1"/>
              </p:cNvSpPr>
              <p:nvPr/>
            </p:nvSpPr>
            <p:spPr bwMode="auto">
              <a:xfrm>
                <a:off x="5409963" y="5644861"/>
                <a:ext cx="2286000" cy="461665"/>
              </a:xfrm>
              <a:prstGeom prst="rect">
                <a:avLst/>
              </a:prstGeom>
              <a:noFill/>
              <a:ln w="9525">
                <a:noFill/>
                <a:miter lim="800000"/>
                <a:headEnd/>
                <a:tailEnd/>
              </a:ln>
              <a:effectLst/>
            </p:spPr>
            <p:txBody>
              <a:bodyPr>
                <a:spAutoFit/>
              </a:bodyPr>
              <a:lstStyle/>
              <a:p>
                <a:pPr algn="l">
                  <a:spcBef>
                    <a:spcPct val="50000"/>
                  </a:spcBef>
                  <a:defRPr/>
                </a:pPr>
                <a:r>
                  <a:rPr lang="en-US" sz="2400" b="1" dirty="0">
                    <a:solidFill>
                      <a:schemeClr val="tx2"/>
                    </a:solidFill>
                    <a:ea typeface="ＭＳ Ｐゴシック" pitchFamily="-112" charset="-128"/>
                  </a:rPr>
                  <a:t>Post-diagnosis</a:t>
                </a:r>
              </a:p>
            </p:txBody>
          </p:sp>
          <p:sp>
            <p:nvSpPr>
              <p:cNvPr id="21536" name="Text Box 32"/>
              <p:cNvSpPr txBox="1">
                <a:spLocks noChangeArrowheads="1"/>
              </p:cNvSpPr>
              <p:nvPr/>
            </p:nvSpPr>
            <p:spPr bwMode="auto">
              <a:xfrm>
                <a:off x="2933700" y="3443794"/>
                <a:ext cx="1371600" cy="338554"/>
              </a:xfrm>
              <a:prstGeom prst="rect">
                <a:avLst/>
              </a:prstGeom>
              <a:noFill/>
              <a:ln w="9525">
                <a:noFill/>
                <a:miter lim="800000"/>
                <a:headEnd/>
                <a:tailEnd/>
              </a:ln>
            </p:spPr>
            <p:txBody>
              <a:bodyPr>
                <a:spAutoFit/>
              </a:bodyPr>
              <a:lstStyle/>
              <a:p>
                <a:pPr algn="l">
                  <a:spcBef>
                    <a:spcPct val="50000"/>
                  </a:spcBef>
                </a:pPr>
                <a:r>
                  <a:rPr lang="en-US" sz="1600" b="1" dirty="0">
                    <a:solidFill>
                      <a:schemeClr val="accent1">
                        <a:lumMod val="50000"/>
                      </a:schemeClr>
                    </a:solidFill>
                    <a:ea typeface="ＭＳ Ｐゴシック"/>
                    <a:cs typeface="ＭＳ Ｐゴシック"/>
                  </a:rPr>
                  <a:t>Prevention</a:t>
                </a:r>
              </a:p>
            </p:txBody>
          </p:sp>
          <p:sp>
            <p:nvSpPr>
              <p:cNvPr id="21537" name="Text Box 33"/>
              <p:cNvSpPr txBox="1">
                <a:spLocks noChangeArrowheads="1"/>
              </p:cNvSpPr>
              <p:nvPr/>
            </p:nvSpPr>
            <p:spPr bwMode="auto">
              <a:xfrm>
                <a:off x="4305300" y="3443794"/>
                <a:ext cx="1371600" cy="338554"/>
              </a:xfrm>
              <a:prstGeom prst="rect">
                <a:avLst/>
              </a:prstGeom>
              <a:noFill/>
              <a:ln w="9525">
                <a:noFill/>
                <a:miter lim="800000"/>
                <a:headEnd/>
                <a:tailEnd/>
              </a:ln>
            </p:spPr>
            <p:txBody>
              <a:bodyPr>
                <a:spAutoFit/>
              </a:bodyPr>
              <a:lstStyle/>
              <a:p>
                <a:pPr algn="l">
                  <a:spcBef>
                    <a:spcPct val="50000"/>
                  </a:spcBef>
                </a:pPr>
                <a:r>
                  <a:rPr lang="en-US" sz="1600" b="1" dirty="0">
                    <a:solidFill>
                      <a:schemeClr val="accent1">
                        <a:lumMod val="50000"/>
                      </a:schemeClr>
                    </a:solidFill>
                    <a:ea typeface="ＭＳ Ｐゴシック"/>
                    <a:cs typeface="ＭＳ Ｐゴシック"/>
                  </a:rPr>
                  <a:t>Detection</a:t>
                </a:r>
              </a:p>
            </p:txBody>
          </p:sp>
          <p:sp>
            <p:nvSpPr>
              <p:cNvPr id="21538" name="Line 34"/>
              <p:cNvSpPr>
                <a:spLocks noChangeShapeType="1"/>
              </p:cNvSpPr>
              <p:nvPr/>
            </p:nvSpPr>
            <p:spPr bwMode="auto">
              <a:xfrm>
                <a:off x="4000500" y="3596194"/>
                <a:ext cx="381000" cy="0"/>
              </a:xfrm>
              <a:prstGeom prst="line">
                <a:avLst/>
              </a:prstGeom>
              <a:noFill/>
              <a:ln w="9525">
                <a:solidFill>
                  <a:schemeClr val="tx1"/>
                </a:solidFill>
                <a:miter lim="800000"/>
                <a:headEnd/>
                <a:tailEnd type="triangle" w="med" len="med"/>
              </a:ln>
            </p:spPr>
            <p:txBody>
              <a:bodyPr wrap="none"/>
              <a:lstStyle/>
              <a:p>
                <a:endParaRPr lang="en-US"/>
              </a:p>
            </p:txBody>
          </p:sp>
          <p:sp>
            <p:nvSpPr>
              <p:cNvPr id="21539" name="Line 35"/>
              <p:cNvSpPr>
                <a:spLocks noChangeShapeType="1"/>
              </p:cNvSpPr>
              <p:nvPr/>
            </p:nvSpPr>
            <p:spPr bwMode="auto">
              <a:xfrm>
                <a:off x="5372100" y="3596194"/>
                <a:ext cx="228600" cy="0"/>
              </a:xfrm>
              <a:prstGeom prst="line">
                <a:avLst/>
              </a:prstGeom>
              <a:noFill/>
              <a:ln w="9525">
                <a:solidFill>
                  <a:schemeClr val="tx1"/>
                </a:solidFill>
                <a:miter lim="800000"/>
                <a:headEnd/>
                <a:tailEnd type="triangle" w="med" len="med"/>
              </a:ln>
            </p:spPr>
            <p:txBody>
              <a:bodyPr wrap="none"/>
              <a:lstStyle/>
              <a:p>
                <a:endParaRPr lang="en-US"/>
              </a:p>
            </p:txBody>
          </p:sp>
          <p:sp>
            <p:nvSpPr>
              <p:cNvPr id="21540" name="Text Box 36"/>
              <p:cNvSpPr txBox="1">
                <a:spLocks noChangeArrowheads="1"/>
              </p:cNvSpPr>
              <p:nvPr/>
            </p:nvSpPr>
            <p:spPr bwMode="auto">
              <a:xfrm>
                <a:off x="5524500" y="3443797"/>
                <a:ext cx="1447800" cy="584775"/>
              </a:xfrm>
              <a:prstGeom prst="rect">
                <a:avLst/>
              </a:prstGeom>
              <a:noFill/>
              <a:ln w="9525">
                <a:noFill/>
                <a:miter lim="800000"/>
                <a:headEnd/>
                <a:tailEnd/>
              </a:ln>
            </p:spPr>
            <p:txBody>
              <a:bodyPr>
                <a:spAutoFit/>
              </a:bodyPr>
              <a:lstStyle/>
              <a:p>
                <a:pPr algn="l">
                  <a:spcBef>
                    <a:spcPct val="50000"/>
                  </a:spcBef>
                </a:pPr>
                <a:r>
                  <a:rPr lang="en-US" sz="1600" b="1" dirty="0">
                    <a:solidFill>
                      <a:schemeClr val="accent6"/>
                    </a:solidFill>
                    <a:ea typeface="ＭＳ Ｐゴシック"/>
                    <a:cs typeface="ＭＳ Ｐゴシック"/>
                  </a:rPr>
                  <a:t>Treatment Prep/Coping</a:t>
                </a:r>
              </a:p>
            </p:txBody>
          </p:sp>
          <p:sp>
            <p:nvSpPr>
              <p:cNvPr id="21541" name="Line 37"/>
              <p:cNvSpPr>
                <a:spLocks noChangeShapeType="1"/>
              </p:cNvSpPr>
              <p:nvPr/>
            </p:nvSpPr>
            <p:spPr bwMode="auto">
              <a:xfrm>
                <a:off x="6585438" y="3596194"/>
                <a:ext cx="228600" cy="0"/>
              </a:xfrm>
              <a:prstGeom prst="line">
                <a:avLst/>
              </a:prstGeom>
              <a:noFill/>
              <a:ln w="9525">
                <a:solidFill>
                  <a:schemeClr val="tx1"/>
                </a:solidFill>
                <a:miter lim="800000"/>
                <a:headEnd/>
                <a:tailEnd type="triangle" w="med" len="med"/>
              </a:ln>
            </p:spPr>
            <p:txBody>
              <a:bodyPr wrap="none"/>
              <a:lstStyle/>
              <a:p>
                <a:endParaRPr lang="en-US"/>
              </a:p>
            </p:txBody>
          </p:sp>
          <p:sp>
            <p:nvSpPr>
              <p:cNvPr id="21542" name="Text Box 38"/>
              <p:cNvSpPr txBox="1">
                <a:spLocks noChangeArrowheads="1"/>
              </p:cNvSpPr>
              <p:nvPr/>
            </p:nvSpPr>
            <p:spPr bwMode="auto">
              <a:xfrm>
                <a:off x="6743700" y="3443796"/>
                <a:ext cx="1352128" cy="830997"/>
              </a:xfrm>
              <a:prstGeom prst="rect">
                <a:avLst/>
              </a:prstGeom>
              <a:noFill/>
              <a:ln w="9525">
                <a:noFill/>
                <a:miter lim="800000"/>
                <a:headEnd/>
                <a:tailEnd/>
              </a:ln>
            </p:spPr>
            <p:txBody>
              <a:bodyPr wrap="square">
                <a:spAutoFit/>
              </a:bodyPr>
              <a:lstStyle/>
              <a:p>
                <a:pPr algn="l">
                  <a:spcBef>
                    <a:spcPct val="50000"/>
                  </a:spcBef>
                </a:pPr>
                <a:r>
                  <a:rPr lang="en-US" sz="1600" b="1" dirty="0">
                    <a:solidFill>
                      <a:schemeClr val="accent4"/>
                    </a:solidFill>
                    <a:ea typeface="ＭＳ Ｐゴシック"/>
                    <a:cs typeface="ＭＳ Ｐゴシック"/>
                  </a:rPr>
                  <a:t>Treatment Effectiveness/Coping</a:t>
                </a:r>
              </a:p>
            </p:txBody>
          </p:sp>
          <p:sp>
            <p:nvSpPr>
              <p:cNvPr id="21543" name="Text Box 39"/>
              <p:cNvSpPr txBox="1">
                <a:spLocks noChangeArrowheads="1"/>
              </p:cNvSpPr>
              <p:nvPr/>
            </p:nvSpPr>
            <p:spPr bwMode="auto">
              <a:xfrm>
                <a:off x="8080130" y="3443796"/>
                <a:ext cx="1042392" cy="830997"/>
              </a:xfrm>
              <a:prstGeom prst="rect">
                <a:avLst/>
              </a:prstGeom>
              <a:noFill/>
              <a:ln w="9525">
                <a:noFill/>
                <a:miter lim="800000"/>
                <a:headEnd/>
                <a:tailEnd/>
              </a:ln>
            </p:spPr>
            <p:txBody>
              <a:bodyPr wrap="square">
                <a:spAutoFit/>
              </a:bodyPr>
              <a:lstStyle/>
              <a:p>
                <a:pPr algn="l">
                  <a:spcBef>
                    <a:spcPct val="50000"/>
                  </a:spcBef>
                </a:pPr>
                <a:r>
                  <a:rPr lang="en-US" sz="1600" b="1" dirty="0">
                    <a:solidFill>
                      <a:schemeClr val="accent5"/>
                    </a:solidFill>
                    <a:ea typeface="ＭＳ Ｐゴシック"/>
                    <a:cs typeface="ＭＳ Ｐゴシック"/>
                  </a:rPr>
                  <a:t>Recovery </a:t>
                </a:r>
                <a:r>
                  <a:rPr lang="en-US" sz="1600" b="1" dirty="0" err="1">
                    <a:solidFill>
                      <a:schemeClr val="accent5"/>
                    </a:solidFill>
                    <a:ea typeface="ＭＳ Ｐゴシック"/>
                    <a:cs typeface="ＭＳ Ｐゴシック"/>
                  </a:rPr>
                  <a:t>Rehabili-tation</a:t>
                </a:r>
                <a:endParaRPr lang="en-US" sz="1600" b="1" dirty="0">
                  <a:solidFill>
                    <a:schemeClr val="accent5"/>
                  </a:solidFill>
                  <a:ea typeface="ＭＳ Ｐゴシック"/>
                  <a:cs typeface="ＭＳ Ｐゴシック"/>
                </a:endParaRPr>
              </a:p>
            </p:txBody>
          </p:sp>
          <p:sp>
            <p:nvSpPr>
              <p:cNvPr id="21544" name="Text Box 40"/>
              <p:cNvSpPr txBox="1">
                <a:spLocks noChangeArrowheads="1"/>
              </p:cNvSpPr>
              <p:nvPr/>
            </p:nvSpPr>
            <p:spPr bwMode="auto">
              <a:xfrm>
                <a:off x="11145914" y="3433348"/>
                <a:ext cx="1063870" cy="338554"/>
              </a:xfrm>
              <a:prstGeom prst="rect">
                <a:avLst/>
              </a:prstGeom>
              <a:noFill/>
              <a:ln w="9525">
                <a:noFill/>
                <a:miter lim="800000"/>
                <a:headEnd/>
                <a:tailEnd/>
              </a:ln>
            </p:spPr>
            <p:txBody>
              <a:bodyPr wrap="square">
                <a:spAutoFit/>
              </a:bodyPr>
              <a:lstStyle/>
              <a:p>
                <a:pPr algn="l">
                  <a:spcBef>
                    <a:spcPct val="50000"/>
                  </a:spcBef>
                </a:pPr>
                <a:r>
                  <a:rPr lang="en-US" sz="1600" b="1" dirty="0">
                    <a:solidFill>
                      <a:schemeClr val="tx2"/>
                    </a:solidFill>
                    <a:ea typeface="ＭＳ Ｐゴシック"/>
                    <a:cs typeface="ＭＳ Ｐゴシック"/>
                  </a:rPr>
                  <a:t>Palliation</a:t>
                </a:r>
              </a:p>
            </p:txBody>
          </p:sp>
          <p:sp>
            <p:nvSpPr>
              <p:cNvPr id="21545" name="Text Box 41"/>
              <p:cNvSpPr txBox="1">
                <a:spLocks noChangeArrowheads="1"/>
              </p:cNvSpPr>
              <p:nvPr/>
            </p:nvSpPr>
            <p:spPr bwMode="auto">
              <a:xfrm>
                <a:off x="9070730" y="3443794"/>
                <a:ext cx="1275928" cy="1077218"/>
              </a:xfrm>
              <a:prstGeom prst="rect">
                <a:avLst/>
              </a:prstGeom>
              <a:noFill/>
              <a:ln w="9525">
                <a:noFill/>
                <a:miter lim="800000"/>
                <a:headEnd/>
                <a:tailEnd/>
              </a:ln>
            </p:spPr>
            <p:txBody>
              <a:bodyPr wrap="square">
                <a:spAutoFit/>
              </a:bodyPr>
              <a:lstStyle/>
              <a:p>
                <a:pPr algn="l"/>
                <a:r>
                  <a:rPr lang="en-US" sz="1600" b="1" dirty="0">
                    <a:solidFill>
                      <a:schemeClr val="accent1"/>
                    </a:solidFill>
                    <a:ea typeface="ＭＳ Ｐゴシック"/>
                    <a:cs typeface="ＭＳ Ｐゴシック"/>
                  </a:rPr>
                  <a:t>Disease Prevention/ Health </a:t>
                </a:r>
              </a:p>
              <a:p>
                <a:pPr algn="l"/>
                <a:r>
                  <a:rPr lang="en-US" sz="1600" b="1" dirty="0">
                    <a:solidFill>
                      <a:schemeClr val="accent1"/>
                    </a:solidFill>
                    <a:ea typeface="ＭＳ Ｐゴシック"/>
                    <a:cs typeface="ＭＳ Ｐゴシック"/>
                  </a:rPr>
                  <a:t>Promotio</a:t>
                </a:r>
                <a:r>
                  <a:rPr lang="en-US" sz="1400" b="1" dirty="0">
                    <a:solidFill>
                      <a:schemeClr val="accent1"/>
                    </a:solidFill>
                    <a:ea typeface="ＭＳ Ｐゴシック"/>
                    <a:cs typeface="ＭＳ Ｐゴシック"/>
                  </a:rPr>
                  <a:t>n</a:t>
                </a:r>
              </a:p>
            </p:txBody>
          </p:sp>
          <p:sp>
            <p:nvSpPr>
              <p:cNvPr id="21547" name="Line 43"/>
              <p:cNvSpPr>
                <a:spLocks noChangeShapeType="1"/>
              </p:cNvSpPr>
              <p:nvPr/>
            </p:nvSpPr>
            <p:spPr bwMode="auto">
              <a:xfrm>
                <a:off x="8994530" y="3596194"/>
                <a:ext cx="152400" cy="0"/>
              </a:xfrm>
              <a:prstGeom prst="line">
                <a:avLst/>
              </a:prstGeom>
              <a:noFill/>
              <a:ln w="9525">
                <a:solidFill>
                  <a:schemeClr val="tx1"/>
                </a:solidFill>
                <a:miter lim="800000"/>
                <a:headEnd/>
                <a:tailEnd type="triangle" w="med" len="med"/>
              </a:ln>
            </p:spPr>
            <p:txBody>
              <a:bodyPr wrap="none"/>
              <a:lstStyle/>
              <a:p>
                <a:endParaRPr lang="en-US"/>
              </a:p>
            </p:txBody>
          </p:sp>
          <p:sp>
            <p:nvSpPr>
              <p:cNvPr id="21548" name="Text Box 44"/>
              <p:cNvSpPr txBox="1">
                <a:spLocks noChangeArrowheads="1"/>
              </p:cNvSpPr>
              <p:nvPr/>
            </p:nvSpPr>
            <p:spPr bwMode="auto">
              <a:xfrm>
                <a:off x="8199759" y="2007403"/>
                <a:ext cx="4010025" cy="369332"/>
              </a:xfrm>
              <a:prstGeom prst="rect">
                <a:avLst/>
              </a:prstGeom>
              <a:noFill/>
              <a:ln w="9525">
                <a:noFill/>
                <a:miter lim="800000"/>
                <a:headEnd/>
                <a:tailEnd/>
              </a:ln>
            </p:spPr>
            <p:txBody>
              <a:bodyPr wrap="square">
                <a:spAutoFit/>
              </a:bodyPr>
              <a:lstStyle/>
              <a:p>
                <a:pPr algn="ctr">
                  <a:spcBef>
                    <a:spcPct val="50000"/>
                  </a:spcBef>
                </a:pPr>
                <a:r>
                  <a:rPr lang="en-US" dirty="0">
                    <a:ea typeface="ＭＳ Ｐゴシック"/>
                    <a:cs typeface="ＭＳ Ｐゴシック"/>
                  </a:rPr>
                  <a:t>Courneya &amp; Friedenreich (2001, 2007)</a:t>
                </a:r>
              </a:p>
            </p:txBody>
          </p:sp>
          <p:sp>
            <p:nvSpPr>
              <p:cNvPr id="1810477" name="Text Box 45"/>
              <p:cNvSpPr txBox="1">
                <a:spLocks noChangeArrowheads="1"/>
              </p:cNvSpPr>
              <p:nvPr/>
            </p:nvSpPr>
            <p:spPr bwMode="auto">
              <a:xfrm>
                <a:off x="2933700" y="1440876"/>
                <a:ext cx="9086850" cy="52322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a:spcBef>
                    <a:spcPct val="50000"/>
                  </a:spcBef>
                  <a:defRPr/>
                </a:pPr>
                <a:r>
                  <a:rPr lang="en-US" sz="2800" dirty="0">
                    <a:solidFill>
                      <a:schemeClr val="bg1"/>
                    </a:solidFill>
                    <a:ea typeface="ＭＳ Ｐゴシック" pitchFamily="-112" charset="-128"/>
                  </a:rPr>
                  <a:t>Cancer Control Categories</a:t>
                </a:r>
                <a:endParaRPr lang="en-CA" sz="2800" dirty="0">
                  <a:solidFill>
                    <a:schemeClr val="bg1"/>
                  </a:solidFill>
                  <a:ea typeface="ＭＳ Ｐゴシック" pitchFamily="-112" charset="-128"/>
                </a:endParaRPr>
              </a:p>
            </p:txBody>
          </p:sp>
          <p:sp>
            <p:nvSpPr>
              <p:cNvPr id="1810478" name="Text Box 46"/>
              <p:cNvSpPr txBox="1">
                <a:spLocks noChangeArrowheads="1"/>
              </p:cNvSpPr>
              <p:nvPr/>
            </p:nvSpPr>
            <p:spPr bwMode="auto">
              <a:xfrm>
                <a:off x="2898530" y="6190161"/>
                <a:ext cx="9122020" cy="52322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spcBef>
                    <a:spcPct val="50000"/>
                  </a:spcBef>
                  <a:defRPr/>
                </a:pPr>
                <a:r>
                  <a:rPr lang="en-US" sz="2800" dirty="0">
                    <a:solidFill>
                      <a:schemeClr val="bg1"/>
                    </a:solidFill>
                    <a:ea typeface="ＭＳ Ｐゴシック" pitchFamily="-112" charset="-128"/>
                  </a:rPr>
                  <a:t>Cancer-Related Time Periods</a:t>
                </a:r>
                <a:endParaRPr lang="en-CA" sz="2800" dirty="0">
                  <a:solidFill>
                    <a:schemeClr val="bg1"/>
                  </a:solidFill>
                  <a:ea typeface="ＭＳ Ｐゴシック" pitchFamily="-112" charset="-128"/>
                </a:endParaRPr>
              </a:p>
            </p:txBody>
          </p:sp>
          <p:sp>
            <p:nvSpPr>
              <p:cNvPr id="21551" name="Line 47"/>
              <p:cNvSpPr>
                <a:spLocks noChangeShapeType="1"/>
              </p:cNvSpPr>
              <p:nvPr/>
            </p:nvSpPr>
            <p:spPr bwMode="auto">
              <a:xfrm>
                <a:off x="7839807" y="3596194"/>
                <a:ext cx="228600" cy="0"/>
              </a:xfrm>
              <a:prstGeom prst="line">
                <a:avLst/>
              </a:prstGeom>
              <a:noFill/>
              <a:ln w="9525">
                <a:solidFill>
                  <a:schemeClr val="tx1"/>
                </a:solidFill>
                <a:miter lim="800000"/>
                <a:headEnd/>
                <a:tailEnd type="triangle" w="med" len="med"/>
              </a:ln>
            </p:spPr>
            <p:txBody>
              <a:bodyPr wrap="none"/>
              <a:lstStyle/>
              <a:p>
                <a:endParaRPr lang="en-US"/>
              </a:p>
            </p:txBody>
          </p:sp>
          <p:sp>
            <p:nvSpPr>
              <p:cNvPr id="21552" name="Line 48"/>
              <p:cNvSpPr>
                <a:spLocks noChangeShapeType="1"/>
              </p:cNvSpPr>
              <p:nvPr/>
            </p:nvSpPr>
            <p:spPr bwMode="auto">
              <a:xfrm>
                <a:off x="9832730" y="3596194"/>
                <a:ext cx="228600" cy="0"/>
              </a:xfrm>
              <a:prstGeom prst="line">
                <a:avLst/>
              </a:prstGeom>
              <a:noFill/>
              <a:ln w="9525">
                <a:solidFill>
                  <a:schemeClr val="tx1"/>
                </a:solidFill>
                <a:miter lim="800000"/>
                <a:headEnd/>
                <a:tailEnd type="triangle" w="med" len="med"/>
              </a:ln>
            </p:spPr>
            <p:txBody>
              <a:bodyPr wrap="none"/>
              <a:lstStyle/>
              <a:p>
                <a:endParaRPr lang="en-US"/>
              </a:p>
            </p:txBody>
          </p:sp>
          <p:sp>
            <p:nvSpPr>
              <p:cNvPr id="21553" name="Line 49"/>
              <p:cNvSpPr>
                <a:spLocks noChangeShapeType="1"/>
              </p:cNvSpPr>
              <p:nvPr/>
            </p:nvSpPr>
            <p:spPr bwMode="auto">
              <a:xfrm>
                <a:off x="10975730" y="3596194"/>
                <a:ext cx="228600" cy="0"/>
              </a:xfrm>
              <a:prstGeom prst="line">
                <a:avLst/>
              </a:prstGeom>
              <a:noFill/>
              <a:ln w="9525">
                <a:solidFill>
                  <a:schemeClr val="tx1"/>
                </a:solidFill>
                <a:miter lim="800000"/>
                <a:headEnd/>
                <a:tailEnd type="triangle" w="med" len="med"/>
              </a:ln>
            </p:spPr>
            <p:txBody>
              <a:bodyPr wrap="none"/>
              <a:lstStyle/>
              <a:p>
                <a:endParaRPr lang="en-US"/>
              </a:p>
            </p:txBody>
          </p:sp>
        </p:grpSp>
      </p:gr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664" y="3747219"/>
            <a:ext cx="1642252" cy="2463378"/>
          </a:xfrm>
          <a:prstGeom prst="rect">
            <a:avLst/>
          </a:prstGeom>
        </p:spPr>
      </p:pic>
      <p:pic>
        <p:nvPicPr>
          <p:cNvPr id="373762" name="Picture 2" descr="Image result wey dey for kerry courneya">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14190" y="936390"/>
            <a:ext cx="1702276" cy="2422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643" y="914745"/>
            <a:ext cx="453919" cy="5295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66771" y="6484052"/>
            <a:ext cx="4198229" cy="373948"/>
          </a:xfrm>
          <a:prstGeom prst="rect">
            <a:avLst/>
          </a:prstGeom>
          <a:noFill/>
        </p:spPr>
        <p:txBody>
          <a:bodyPr wrap="square" rtlCol="0">
            <a:spAutoFit/>
          </a:bodyPr>
          <a:lstStyle/>
          <a:p>
            <a:r>
              <a:rPr lang="en-US" dirty="0" smtClean="0"/>
              <a:t>Courneya and Friedenreich, 2001 and 2007</a:t>
            </a:r>
            <a:endParaRPr lang="en-US" dirty="0"/>
          </a:p>
        </p:txBody>
      </p:sp>
    </p:spTree>
    <p:extLst>
      <p:ext uri="{BB962C8B-B14F-4D97-AF65-F5344CB8AC3E}">
        <p14:creationId xmlns:p14="http://schemas.microsoft.com/office/powerpoint/2010/main" val="2030134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09" y="315338"/>
            <a:ext cx="4682359" cy="6542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2102721"/>
            <a:ext cx="4682358" cy="2554545"/>
          </a:xfrm>
          <a:prstGeom prst="rect">
            <a:avLst/>
          </a:prstGeom>
          <a:noFill/>
        </p:spPr>
        <p:txBody>
          <a:bodyPr wrap="square" rtlCol="0">
            <a:spAutoFit/>
          </a:bodyPr>
          <a:lstStyle/>
          <a:p>
            <a:pPr algn="ctr"/>
            <a:r>
              <a:rPr lang="en-US" sz="4000" dirty="0" smtClean="0">
                <a:solidFill>
                  <a:schemeClr val="bg1"/>
                </a:solidFill>
              </a:rPr>
              <a:t>Results:</a:t>
            </a:r>
            <a:br>
              <a:rPr lang="en-US" sz="4000" dirty="0" smtClean="0">
                <a:solidFill>
                  <a:schemeClr val="bg1"/>
                </a:solidFill>
              </a:rPr>
            </a:br>
            <a:r>
              <a:rPr lang="en-US" sz="4000" b="1" dirty="0" smtClean="0">
                <a:solidFill>
                  <a:schemeClr val="bg1"/>
                </a:solidFill>
              </a:rPr>
              <a:t>Change from pre- to post-diagnosis recreational PA</a:t>
            </a:r>
            <a:endParaRPr lang="en-US" sz="4000" b="1" dirty="0">
              <a:solidFill>
                <a:schemeClr val="bg1"/>
              </a:solidFill>
            </a:endParaRPr>
          </a:p>
        </p:txBody>
      </p:sp>
      <p:pic>
        <p:nvPicPr>
          <p:cNvPr id="3" name="Picture 2"/>
          <p:cNvPicPr>
            <a:picLocks noChangeAspect="1"/>
          </p:cNvPicPr>
          <p:nvPr/>
        </p:nvPicPr>
        <p:blipFill rotWithShape="1">
          <a:blip r:embed="rId3"/>
          <a:srcRect t="2242" b="2043"/>
          <a:stretch/>
        </p:blipFill>
        <p:spPr>
          <a:xfrm>
            <a:off x="5216026" y="315338"/>
            <a:ext cx="6245401" cy="6293083"/>
          </a:xfrm>
          <a:prstGeom prst="rect">
            <a:avLst/>
          </a:prstGeom>
        </p:spPr>
      </p:pic>
      <p:sp>
        <p:nvSpPr>
          <p:cNvPr id="5" name="TextBox 4"/>
          <p:cNvSpPr txBox="1"/>
          <p:nvPr/>
        </p:nvSpPr>
        <p:spPr>
          <a:xfrm>
            <a:off x="5297214" y="233453"/>
            <a:ext cx="5644055" cy="369330"/>
          </a:xfrm>
          <a:prstGeom prst="rect">
            <a:avLst/>
          </a:prstGeom>
          <a:solidFill>
            <a:schemeClr val="bg1"/>
          </a:solidFill>
        </p:spPr>
        <p:txBody>
          <a:bodyPr wrap="square" rtlCol="0">
            <a:spAutoFit/>
          </a:bodyPr>
          <a:lstStyle/>
          <a:p>
            <a:r>
              <a:rPr lang="en-US" b="1" dirty="0" smtClean="0">
                <a:solidFill>
                  <a:schemeClr val="accent1"/>
                </a:solidFill>
              </a:rPr>
              <a:t>A) Disease-free survival</a:t>
            </a:r>
            <a:endParaRPr lang="en-US" b="1" dirty="0">
              <a:solidFill>
                <a:schemeClr val="accent1"/>
              </a:solidFill>
            </a:endParaRPr>
          </a:p>
        </p:txBody>
      </p:sp>
      <p:sp>
        <p:nvSpPr>
          <p:cNvPr id="10" name="TextBox 9"/>
          <p:cNvSpPr txBox="1"/>
          <p:nvPr/>
        </p:nvSpPr>
        <p:spPr>
          <a:xfrm>
            <a:off x="5408699" y="3421144"/>
            <a:ext cx="5644055" cy="369330"/>
          </a:xfrm>
          <a:prstGeom prst="rect">
            <a:avLst/>
          </a:prstGeom>
          <a:solidFill>
            <a:schemeClr val="bg1"/>
          </a:solidFill>
        </p:spPr>
        <p:txBody>
          <a:bodyPr wrap="square" rtlCol="0">
            <a:spAutoFit/>
          </a:bodyPr>
          <a:lstStyle/>
          <a:p>
            <a:r>
              <a:rPr lang="en-US" b="1" dirty="0" smtClean="0">
                <a:solidFill>
                  <a:schemeClr val="accent1"/>
                </a:solidFill>
              </a:rPr>
              <a:t>B) Overall survival</a:t>
            </a:r>
            <a:endParaRPr lang="en-US" b="1" dirty="0">
              <a:solidFill>
                <a:schemeClr val="accent1"/>
              </a:solidFill>
            </a:endParaRPr>
          </a:p>
        </p:txBody>
      </p:sp>
      <p:sp>
        <p:nvSpPr>
          <p:cNvPr id="2" name="Rectangle 1"/>
          <p:cNvSpPr/>
          <p:nvPr/>
        </p:nvSpPr>
        <p:spPr>
          <a:xfrm>
            <a:off x="317933" y="6423755"/>
            <a:ext cx="4046492" cy="369332"/>
          </a:xfrm>
          <a:prstGeom prst="rect">
            <a:avLst/>
          </a:prstGeom>
        </p:spPr>
        <p:txBody>
          <a:bodyPr wrap="none">
            <a:spAutoFit/>
          </a:bodyPr>
          <a:lstStyle/>
          <a:p>
            <a:r>
              <a:rPr lang="en-US" dirty="0"/>
              <a:t>Friedenreich CM et al. </a:t>
            </a:r>
            <a:r>
              <a:rPr lang="en-US" i="1" dirty="0"/>
              <a:t>JCO 2020 (in press)</a:t>
            </a:r>
            <a:endParaRPr lang="en-US" dirty="0"/>
          </a:p>
        </p:txBody>
      </p:sp>
    </p:spTree>
    <p:extLst>
      <p:ext uri="{BB962C8B-B14F-4D97-AF65-F5344CB8AC3E}">
        <p14:creationId xmlns:p14="http://schemas.microsoft.com/office/powerpoint/2010/main" val="3756231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4280"/>
            <a:ext cx="8112255" cy="2479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9" name="Text Box 7"/>
          <p:cNvSpPr txBox="1">
            <a:spLocks noChangeArrowheads="1"/>
          </p:cNvSpPr>
          <p:nvPr/>
        </p:nvSpPr>
        <p:spPr bwMode="auto">
          <a:xfrm>
            <a:off x="592340" y="407425"/>
            <a:ext cx="6927574" cy="2123658"/>
          </a:xfrm>
          <a:prstGeom prst="rect">
            <a:avLst/>
          </a:prstGeom>
          <a:noFill/>
          <a:ln w="12700">
            <a:noFill/>
            <a:miter lim="800000"/>
            <a:headEnd/>
            <a:tailEnd/>
          </a:ln>
        </p:spPr>
        <p:txBody>
          <a:bodyPr wrap="square">
            <a:spAutoFit/>
          </a:bodyPr>
          <a:lstStyle/>
          <a:p>
            <a:pPr algn="ctr" eaLnBrk="0" hangingPunct="0">
              <a:spcBef>
                <a:spcPct val="50000"/>
              </a:spcBef>
            </a:pPr>
            <a:r>
              <a:rPr lang="en-US" sz="4400" b="1" dirty="0">
                <a:solidFill>
                  <a:schemeClr val="bg1"/>
                </a:solidFill>
              </a:rPr>
              <a:t>A</a:t>
            </a:r>
            <a:r>
              <a:rPr lang="en-US" sz="4400" dirty="0">
                <a:solidFill>
                  <a:schemeClr val="bg1"/>
                </a:solidFill>
              </a:rPr>
              <a:t>lberta </a:t>
            </a:r>
            <a:r>
              <a:rPr lang="en-US" sz="4400" b="1" dirty="0">
                <a:solidFill>
                  <a:schemeClr val="bg1"/>
                </a:solidFill>
              </a:rPr>
              <a:t>M</a:t>
            </a:r>
            <a:r>
              <a:rPr lang="en-US" sz="4400" dirty="0">
                <a:solidFill>
                  <a:schemeClr val="bg1"/>
                </a:solidFill>
              </a:rPr>
              <a:t>oving </a:t>
            </a:r>
            <a:r>
              <a:rPr lang="en-US" sz="4400" b="1" dirty="0">
                <a:solidFill>
                  <a:schemeClr val="bg1"/>
                </a:solidFill>
              </a:rPr>
              <a:t>Be</a:t>
            </a:r>
            <a:r>
              <a:rPr lang="en-US" sz="4400" dirty="0">
                <a:solidFill>
                  <a:schemeClr val="bg1"/>
                </a:solidFill>
              </a:rPr>
              <a:t>yond B</a:t>
            </a:r>
            <a:r>
              <a:rPr lang="en-US" sz="4400" b="1" dirty="0">
                <a:solidFill>
                  <a:schemeClr val="bg1"/>
                </a:solidFill>
              </a:rPr>
              <a:t>r</a:t>
            </a:r>
            <a:r>
              <a:rPr lang="en-US" sz="4400" dirty="0">
                <a:solidFill>
                  <a:schemeClr val="bg1"/>
                </a:solidFill>
              </a:rPr>
              <a:t>east Cancer (AMBER) Cohort Study</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73563" y="2885026"/>
            <a:ext cx="5438692" cy="3724496"/>
          </a:xfrm>
          <a:prstGeom prst="rect">
            <a:avLst/>
          </a:prstGeom>
          <a:ln w="127000" cap="sq">
            <a:noFill/>
            <a:miter lim="800000"/>
          </a:ln>
          <a:effectLst/>
        </p:spPr>
      </p:pic>
      <p:sp>
        <p:nvSpPr>
          <p:cNvPr id="8" name="TextBox 7"/>
          <p:cNvSpPr txBox="1"/>
          <p:nvPr/>
        </p:nvSpPr>
        <p:spPr>
          <a:xfrm>
            <a:off x="0" y="6255579"/>
            <a:ext cx="2765846" cy="353943"/>
          </a:xfrm>
          <a:prstGeom prst="rect">
            <a:avLst/>
          </a:prstGeom>
          <a:noFill/>
        </p:spPr>
        <p:txBody>
          <a:bodyPr wrap="square" rtlCol="0">
            <a:spAutoFit/>
          </a:bodyPr>
          <a:lstStyle/>
          <a:p>
            <a:r>
              <a:rPr lang="en-CA" sz="1700" dirty="0"/>
              <a:t>Funded by CIHR, 2011-2023</a:t>
            </a:r>
          </a:p>
        </p:txBody>
      </p:sp>
      <p:pic>
        <p:nvPicPr>
          <p:cNvPr id="4098" name="Picture 2" descr="Image result for CIHR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970" y="5504074"/>
            <a:ext cx="2405906" cy="599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b="-6221"/>
          <a:stretch/>
        </p:blipFill>
        <p:spPr>
          <a:xfrm>
            <a:off x="8322364" y="1596509"/>
            <a:ext cx="3674166" cy="5307062"/>
          </a:xfrm>
          <a:prstGeom prst="rect">
            <a:avLst/>
          </a:prstGeom>
        </p:spPr>
      </p:pic>
      <p:pic>
        <p:nvPicPr>
          <p:cNvPr id="12" name="Picture 5" descr="Amber Logo_origina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38371" y="133302"/>
            <a:ext cx="2642152" cy="1324059"/>
          </a:xfrm>
          <a:prstGeom prst="rect">
            <a:avLst/>
          </a:prstGeom>
          <a:solidFill>
            <a:schemeClr val="bg1"/>
          </a:solidFill>
          <a:ln w="9525">
            <a:noFill/>
            <a:miter lim="800000"/>
            <a:headEnd/>
            <a:tailEnd/>
          </a:ln>
        </p:spPr>
      </p:pic>
      <p:sp>
        <p:nvSpPr>
          <p:cNvPr id="13" name="TextBox 12"/>
          <p:cNvSpPr txBox="1"/>
          <p:nvPr/>
        </p:nvSpPr>
        <p:spPr>
          <a:xfrm>
            <a:off x="0" y="2799287"/>
            <a:ext cx="2765846" cy="1754326"/>
          </a:xfrm>
          <a:prstGeom prst="rect">
            <a:avLst/>
          </a:prstGeom>
          <a:noFill/>
          <a:ln>
            <a:noFill/>
          </a:ln>
          <a:effectLst/>
        </p:spPr>
        <p:txBody>
          <a:bodyPr wrap="square" rtlCol="0">
            <a:spAutoFit/>
          </a:bodyPr>
          <a:lstStyle/>
          <a:p>
            <a:pPr algn="ctr"/>
            <a:r>
              <a:rPr lang="en-CA" b="1" dirty="0"/>
              <a:t>Research Team Leads: </a:t>
            </a:r>
          </a:p>
          <a:p>
            <a:pPr algn="ctr"/>
            <a:r>
              <a:rPr lang="en-CA" dirty="0" err="1"/>
              <a:t>Courneya</a:t>
            </a:r>
            <a:r>
              <a:rPr lang="en-CA" dirty="0"/>
              <a:t> </a:t>
            </a:r>
            <a:r>
              <a:rPr lang="en-CA" dirty="0" smtClean="0"/>
              <a:t>KS (co-PI)</a:t>
            </a:r>
          </a:p>
          <a:p>
            <a:pPr algn="ctr"/>
            <a:r>
              <a:rPr lang="en-CA" dirty="0" smtClean="0"/>
              <a:t> </a:t>
            </a:r>
            <a:r>
              <a:rPr lang="en-CA" dirty="0"/>
              <a:t>Friedenreich CM (</a:t>
            </a:r>
            <a:r>
              <a:rPr lang="en-CA" dirty="0" smtClean="0"/>
              <a:t>co-PI) </a:t>
            </a:r>
            <a:r>
              <a:rPr lang="en-CA" dirty="0" err="1"/>
              <a:t>Vallance</a:t>
            </a:r>
            <a:r>
              <a:rPr lang="en-CA" dirty="0"/>
              <a:t> </a:t>
            </a:r>
            <a:r>
              <a:rPr lang="en-CA" dirty="0" smtClean="0"/>
              <a:t>J </a:t>
            </a:r>
            <a:endParaRPr lang="en-CA" dirty="0"/>
          </a:p>
          <a:p>
            <a:pPr algn="ctr"/>
            <a:r>
              <a:rPr lang="en-CA" dirty="0" err="1"/>
              <a:t>Culos</a:t>
            </a:r>
            <a:r>
              <a:rPr lang="en-CA" dirty="0"/>
              <a:t>-Reed </a:t>
            </a:r>
            <a:r>
              <a:rPr lang="en-CA" dirty="0" smtClean="0"/>
              <a:t>N</a:t>
            </a:r>
          </a:p>
          <a:p>
            <a:pPr algn="ctr"/>
            <a:r>
              <a:rPr lang="en-CA" dirty="0" smtClean="0"/>
              <a:t> </a:t>
            </a:r>
            <a:r>
              <a:rPr lang="en-CA" dirty="0"/>
              <a:t>McNeely </a:t>
            </a:r>
            <a:r>
              <a:rPr lang="en-CA" dirty="0" smtClean="0"/>
              <a:t>M </a:t>
            </a:r>
            <a:endParaRPr lang="en-CA" dirty="0"/>
          </a:p>
        </p:txBody>
      </p:sp>
      <p:sp>
        <p:nvSpPr>
          <p:cNvPr id="3" name="TextBox 2"/>
          <p:cNvSpPr txBox="1"/>
          <p:nvPr/>
        </p:nvSpPr>
        <p:spPr>
          <a:xfrm>
            <a:off x="8404371" y="4362553"/>
            <a:ext cx="3592159" cy="769441"/>
          </a:xfrm>
          <a:prstGeom prst="rect">
            <a:avLst/>
          </a:prstGeom>
          <a:noFill/>
          <a:ln>
            <a:noFill/>
          </a:ln>
          <a:effectLst/>
        </p:spPr>
        <p:txBody>
          <a:bodyPr wrap="square" rtlCol="0">
            <a:spAutoFit/>
          </a:bodyPr>
          <a:lstStyle/>
          <a:p>
            <a:pPr algn="ctr"/>
            <a:r>
              <a:rPr lang="en-US" sz="2200" b="1" dirty="0">
                <a:solidFill>
                  <a:schemeClr val="bg1"/>
                </a:solidFill>
              </a:rPr>
              <a:t>AMBER Study Participant</a:t>
            </a:r>
            <a:r>
              <a:rPr lang="en-US" sz="2200" b="1" dirty="0" smtClean="0">
                <a:solidFill>
                  <a:schemeClr val="bg1"/>
                </a:solidFill>
              </a:rPr>
              <a:t>:</a:t>
            </a:r>
          </a:p>
          <a:p>
            <a:pPr algn="ctr"/>
            <a:r>
              <a:rPr lang="en-US" sz="2200" dirty="0" smtClean="0">
                <a:solidFill>
                  <a:schemeClr val="bg1"/>
                </a:solidFill>
              </a:rPr>
              <a:t> </a:t>
            </a:r>
            <a:r>
              <a:rPr lang="en-US" sz="2200" dirty="0">
                <a:solidFill>
                  <a:schemeClr val="bg1"/>
                </a:solidFill>
              </a:rPr>
              <a:t>Louise Jeffries</a:t>
            </a:r>
          </a:p>
        </p:txBody>
      </p:sp>
    </p:spTree>
    <p:extLst>
      <p:ext uri="{BB962C8B-B14F-4D97-AF65-F5344CB8AC3E}">
        <p14:creationId xmlns:p14="http://schemas.microsoft.com/office/powerpoint/2010/main" val="2624676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1"/>
          <p:cNvSpPr>
            <a:spLocks noChangeShapeType="1"/>
          </p:cNvSpPr>
          <p:nvPr/>
        </p:nvSpPr>
        <p:spPr bwMode="auto">
          <a:xfrm>
            <a:off x="3251200" y="5924545"/>
            <a:ext cx="0" cy="304800"/>
          </a:xfrm>
          <a:prstGeom prst="line">
            <a:avLst/>
          </a:prstGeom>
          <a:noFill/>
          <a:ln w="12700">
            <a:solidFill>
              <a:schemeClr val="tx1"/>
            </a:solidFill>
            <a:round/>
            <a:headEnd/>
            <a:tailEnd type="triangle" w="med" len="med"/>
          </a:ln>
        </p:spPr>
        <p:txBody>
          <a:bodyPr/>
          <a:lstStyle/>
          <a:p>
            <a:endParaRPr lang="en-US" sz="2200">
              <a:solidFill>
                <a:schemeClr val="bg1"/>
              </a:solidFill>
            </a:endParaRPr>
          </a:p>
        </p:txBody>
      </p:sp>
      <p:sp>
        <p:nvSpPr>
          <p:cNvPr id="11" name="Line 17"/>
          <p:cNvSpPr>
            <a:spLocks noChangeShapeType="1"/>
          </p:cNvSpPr>
          <p:nvPr/>
        </p:nvSpPr>
        <p:spPr bwMode="auto">
          <a:xfrm flipH="1">
            <a:off x="3251199" y="3313330"/>
            <a:ext cx="1" cy="717355"/>
          </a:xfrm>
          <a:prstGeom prst="line">
            <a:avLst/>
          </a:prstGeom>
          <a:noFill/>
          <a:ln w="12700">
            <a:solidFill>
              <a:schemeClr val="tx1"/>
            </a:solidFill>
            <a:round/>
            <a:headEnd/>
            <a:tailEnd type="triangle" w="med" len="med"/>
          </a:ln>
        </p:spPr>
        <p:txBody>
          <a:bodyPr/>
          <a:lstStyle/>
          <a:p>
            <a:endParaRPr lang="en-US" sz="2200">
              <a:solidFill>
                <a:schemeClr val="bg1"/>
              </a:solidFill>
            </a:endParaRPr>
          </a:p>
        </p:txBody>
      </p:sp>
      <p:sp>
        <p:nvSpPr>
          <p:cNvPr id="13" name="Line 19"/>
          <p:cNvSpPr>
            <a:spLocks noChangeShapeType="1"/>
          </p:cNvSpPr>
          <p:nvPr/>
        </p:nvSpPr>
        <p:spPr bwMode="auto">
          <a:xfrm>
            <a:off x="3251200" y="4989547"/>
            <a:ext cx="0" cy="565667"/>
          </a:xfrm>
          <a:prstGeom prst="line">
            <a:avLst/>
          </a:prstGeom>
          <a:noFill/>
          <a:ln w="12700">
            <a:solidFill>
              <a:schemeClr val="tx1"/>
            </a:solidFill>
            <a:round/>
            <a:headEnd/>
            <a:tailEnd type="triangle" w="med" len="med"/>
          </a:ln>
        </p:spPr>
        <p:txBody>
          <a:bodyPr/>
          <a:lstStyle/>
          <a:p>
            <a:endParaRPr lang="en-US" sz="2200">
              <a:solidFill>
                <a:schemeClr val="bg1"/>
              </a:solidFill>
            </a:endParaRPr>
          </a:p>
        </p:txBody>
      </p:sp>
      <p:sp>
        <p:nvSpPr>
          <p:cNvPr id="10" name="Text Box 16"/>
          <p:cNvSpPr txBox="1">
            <a:spLocks noChangeArrowheads="1"/>
          </p:cNvSpPr>
          <p:nvPr/>
        </p:nvSpPr>
        <p:spPr bwMode="auto">
          <a:xfrm>
            <a:off x="503533" y="4030687"/>
            <a:ext cx="5486400" cy="110799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200" dirty="0">
                <a:solidFill>
                  <a:schemeClr val="bg1"/>
                </a:solidFill>
              </a:rPr>
              <a:t>Measure physical activity, health-related fitness, determinants of PA, patient-related outcomes, biomarkers, </a:t>
            </a:r>
            <a:r>
              <a:rPr lang="en-US" sz="2200" dirty="0" err="1">
                <a:solidFill>
                  <a:schemeClr val="bg1"/>
                </a:solidFill>
              </a:rPr>
              <a:t>lymphedema</a:t>
            </a:r>
            <a:endParaRPr lang="en-CA" sz="2200" dirty="0">
              <a:solidFill>
                <a:schemeClr val="bg1"/>
              </a:solidFill>
            </a:endParaRPr>
          </a:p>
        </p:txBody>
      </p:sp>
      <p:sp>
        <p:nvSpPr>
          <p:cNvPr id="5" name="Text Box 6"/>
          <p:cNvSpPr txBox="1">
            <a:spLocks noChangeArrowheads="1"/>
          </p:cNvSpPr>
          <p:nvPr/>
        </p:nvSpPr>
        <p:spPr bwMode="auto">
          <a:xfrm>
            <a:off x="508000" y="1902769"/>
            <a:ext cx="5486400" cy="4308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defRPr/>
            </a:pPr>
            <a:r>
              <a:rPr lang="en-US" sz="2200" dirty="0">
                <a:solidFill>
                  <a:schemeClr val="bg1"/>
                </a:solidFill>
              </a:rPr>
              <a:t>2011-2017</a:t>
            </a:r>
            <a:endParaRPr lang="en-CA" sz="2200" dirty="0">
              <a:solidFill>
                <a:schemeClr val="bg1"/>
              </a:solidFill>
            </a:endParaRPr>
          </a:p>
        </p:txBody>
      </p:sp>
      <p:sp>
        <p:nvSpPr>
          <p:cNvPr id="6" name="Text Box 7"/>
          <p:cNvSpPr txBox="1">
            <a:spLocks noChangeArrowheads="1"/>
          </p:cNvSpPr>
          <p:nvPr/>
        </p:nvSpPr>
        <p:spPr bwMode="auto">
          <a:xfrm>
            <a:off x="6197600" y="1902769"/>
            <a:ext cx="5486400" cy="43088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a:spcBef>
                <a:spcPct val="50000"/>
              </a:spcBef>
              <a:defRPr/>
            </a:pPr>
            <a:r>
              <a:rPr lang="en-US" sz="2200" dirty="0">
                <a:solidFill>
                  <a:schemeClr val="bg1"/>
                </a:solidFill>
              </a:rPr>
              <a:t>2018-2023</a:t>
            </a:r>
            <a:endParaRPr lang="en-CA" sz="2200" dirty="0">
              <a:solidFill>
                <a:schemeClr val="bg1"/>
              </a:solidFill>
            </a:endParaRPr>
          </a:p>
        </p:txBody>
      </p:sp>
      <p:sp>
        <p:nvSpPr>
          <p:cNvPr id="7" name="AutoShape 8"/>
          <p:cNvSpPr>
            <a:spLocks/>
          </p:cNvSpPr>
          <p:nvPr/>
        </p:nvSpPr>
        <p:spPr bwMode="auto">
          <a:xfrm rot="-5400000">
            <a:off x="3094333" y="-164307"/>
            <a:ext cx="304800" cy="5486400"/>
          </a:xfrm>
          <a:prstGeom prst="leftBrace">
            <a:avLst>
              <a:gd name="adj1" fmla="val 112500"/>
              <a:gd name="adj2" fmla="val 50000"/>
            </a:avLst>
          </a:prstGeom>
          <a:noFill/>
          <a:ln w="12700">
            <a:solidFill>
              <a:schemeClr val="tx1"/>
            </a:solidFill>
            <a:round/>
            <a:headEnd/>
            <a:tailEnd/>
          </a:ln>
        </p:spPr>
        <p:txBody>
          <a:bodyPr wrap="none" anchor="ctr"/>
          <a:lstStyle/>
          <a:p>
            <a:endParaRPr lang="en-US" sz="2200">
              <a:solidFill>
                <a:schemeClr val="bg1"/>
              </a:solidFill>
            </a:endParaRPr>
          </a:p>
        </p:txBody>
      </p:sp>
      <p:sp>
        <p:nvSpPr>
          <p:cNvPr id="8" name="AutoShape 10"/>
          <p:cNvSpPr>
            <a:spLocks/>
          </p:cNvSpPr>
          <p:nvPr/>
        </p:nvSpPr>
        <p:spPr bwMode="auto">
          <a:xfrm rot="-5400000">
            <a:off x="8788400" y="-157791"/>
            <a:ext cx="304800" cy="5486400"/>
          </a:xfrm>
          <a:prstGeom prst="leftBrace">
            <a:avLst>
              <a:gd name="adj1" fmla="val 112500"/>
              <a:gd name="adj2" fmla="val 50000"/>
            </a:avLst>
          </a:prstGeom>
          <a:noFill/>
          <a:ln w="12700">
            <a:solidFill>
              <a:schemeClr val="tx1"/>
            </a:solidFill>
            <a:round/>
            <a:headEnd/>
            <a:tailEnd/>
          </a:ln>
        </p:spPr>
        <p:txBody>
          <a:bodyPr wrap="none" anchor="ctr"/>
          <a:lstStyle/>
          <a:p>
            <a:endParaRPr lang="en-US" sz="2200">
              <a:solidFill>
                <a:schemeClr val="bg1"/>
              </a:solidFill>
            </a:endParaRPr>
          </a:p>
        </p:txBody>
      </p:sp>
      <p:sp>
        <p:nvSpPr>
          <p:cNvPr id="9" name="Text Box 11"/>
          <p:cNvSpPr txBox="1">
            <a:spLocks noChangeArrowheads="1"/>
          </p:cNvSpPr>
          <p:nvPr/>
        </p:nvSpPr>
        <p:spPr bwMode="auto">
          <a:xfrm>
            <a:off x="503533" y="2781905"/>
            <a:ext cx="5486400" cy="76944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spcBef>
                <a:spcPct val="50000"/>
              </a:spcBef>
              <a:buFont typeface="Wingdings" pitchFamily="2" charset="2"/>
              <a:buNone/>
              <a:defRPr/>
            </a:pPr>
            <a:r>
              <a:rPr lang="en-US" sz="2200" dirty="0">
                <a:solidFill>
                  <a:schemeClr val="bg1"/>
                </a:solidFill>
              </a:rPr>
              <a:t>Enroll 1500 incident Stage I-</a:t>
            </a:r>
            <a:r>
              <a:rPr lang="en-US" sz="2200" dirty="0" err="1">
                <a:solidFill>
                  <a:schemeClr val="bg1"/>
                </a:solidFill>
              </a:rPr>
              <a:t>IIIc</a:t>
            </a:r>
            <a:r>
              <a:rPr lang="en-US" sz="2200" dirty="0">
                <a:solidFill>
                  <a:schemeClr val="bg1"/>
                </a:solidFill>
              </a:rPr>
              <a:t> breast cancer cases</a:t>
            </a:r>
            <a:endParaRPr lang="en-CA" sz="2200" dirty="0">
              <a:solidFill>
                <a:schemeClr val="bg1"/>
              </a:solidFill>
            </a:endParaRPr>
          </a:p>
        </p:txBody>
      </p:sp>
      <p:sp>
        <p:nvSpPr>
          <p:cNvPr id="12" name="Text Box 18"/>
          <p:cNvSpPr txBox="1">
            <a:spLocks noChangeArrowheads="1"/>
          </p:cNvSpPr>
          <p:nvPr/>
        </p:nvSpPr>
        <p:spPr bwMode="auto">
          <a:xfrm>
            <a:off x="508000" y="5555214"/>
            <a:ext cx="11176000" cy="4308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a:spcBef>
                <a:spcPct val="50000"/>
              </a:spcBef>
              <a:defRPr/>
            </a:pPr>
            <a:r>
              <a:rPr lang="en-US" sz="2200" dirty="0">
                <a:solidFill>
                  <a:schemeClr val="bg1"/>
                </a:solidFill>
              </a:rPr>
              <a:t>Repeat baseline measurements at 1, 3 and 5 years post-diagnosis</a:t>
            </a:r>
            <a:endParaRPr lang="en-CA" sz="2200" dirty="0">
              <a:solidFill>
                <a:schemeClr val="bg1"/>
              </a:solidFill>
            </a:endParaRPr>
          </a:p>
        </p:txBody>
      </p:sp>
      <p:sp>
        <p:nvSpPr>
          <p:cNvPr id="14" name="Text Box 20"/>
          <p:cNvSpPr txBox="1">
            <a:spLocks noChangeArrowheads="1"/>
          </p:cNvSpPr>
          <p:nvPr/>
        </p:nvSpPr>
        <p:spPr bwMode="auto">
          <a:xfrm>
            <a:off x="508000" y="6229346"/>
            <a:ext cx="11226800" cy="43088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a:spcBef>
                <a:spcPct val="50000"/>
              </a:spcBef>
              <a:defRPr/>
            </a:pPr>
            <a:r>
              <a:rPr lang="en-US" sz="2200" dirty="0">
                <a:solidFill>
                  <a:schemeClr val="bg1"/>
                </a:solidFill>
              </a:rPr>
              <a:t>Follow-up for mortality outcomes (disease-specific and all cause)</a:t>
            </a:r>
            <a:endParaRPr lang="en-CA" sz="2200" dirty="0">
              <a:solidFill>
                <a:schemeClr val="bg1"/>
              </a:solidFill>
            </a:endParaRPr>
          </a:p>
        </p:txBody>
      </p:sp>
      <p:sp>
        <p:nvSpPr>
          <p:cNvPr id="16" name="Text Box 22"/>
          <p:cNvSpPr txBox="1">
            <a:spLocks noChangeArrowheads="1"/>
          </p:cNvSpPr>
          <p:nvPr/>
        </p:nvSpPr>
        <p:spPr bwMode="auto">
          <a:xfrm>
            <a:off x="6202067" y="2781905"/>
            <a:ext cx="5481933" cy="1785104"/>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spcBef>
                <a:spcPct val="20000"/>
              </a:spcBef>
              <a:buClr>
                <a:schemeClr val="tx2"/>
              </a:buClr>
              <a:buSzPct val="75000"/>
              <a:buFont typeface="Monotype Sorts" pitchFamily="2" charset="2"/>
              <a:buNone/>
              <a:defRPr/>
            </a:pPr>
            <a:r>
              <a:rPr lang="en-US" sz="2200" dirty="0">
                <a:solidFill>
                  <a:schemeClr val="bg1"/>
                </a:solidFill>
              </a:rPr>
              <a:t>How can physical activity and health related fitness be used to inform clinical recommendations for improving patient-related outcomes and survival in breast cancer survivors?</a:t>
            </a:r>
            <a:endParaRPr lang="en-CA" sz="2200" dirty="0">
              <a:solidFill>
                <a:schemeClr val="bg1"/>
              </a:solidFill>
            </a:endParaRPr>
          </a:p>
        </p:txBody>
      </p:sp>
      <p:sp>
        <p:nvSpPr>
          <p:cNvPr id="17" name="Text Box 23"/>
          <p:cNvSpPr txBox="1">
            <a:spLocks noChangeArrowheads="1"/>
          </p:cNvSpPr>
          <p:nvPr/>
        </p:nvSpPr>
        <p:spPr bwMode="auto">
          <a:xfrm>
            <a:off x="3725695" y="629813"/>
            <a:ext cx="7958306" cy="769441"/>
          </a:xfrm>
          <a:prstGeom prst="rect">
            <a:avLst/>
          </a:prstGeom>
          <a:solidFill>
            <a:schemeClr val="accent1"/>
          </a:solidFill>
          <a:ln w="12700">
            <a:noFill/>
            <a:miter lim="800000"/>
            <a:headEnd/>
            <a:tailEnd/>
          </a:ln>
        </p:spPr>
        <p:txBody>
          <a:bodyPr wrap="square">
            <a:spAutoFit/>
          </a:bodyPr>
          <a:lstStyle/>
          <a:p>
            <a:pPr algn="ctr">
              <a:spcBef>
                <a:spcPct val="50000"/>
              </a:spcBef>
            </a:pPr>
            <a:r>
              <a:rPr lang="en-US" sz="4400" dirty="0" smtClean="0">
                <a:solidFill>
                  <a:schemeClr val="bg1"/>
                </a:solidFill>
              </a:rPr>
              <a:t>Study timeline </a:t>
            </a:r>
            <a:r>
              <a:rPr lang="en-US" sz="4400" dirty="0">
                <a:solidFill>
                  <a:schemeClr val="bg1"/>
                </a:solidFill>
              </a:rPr>
              <a:t>&amp;</a:t>
            </a:r>
            <a:r>
              <a:rPr lang="en-US" sz="4400" dirty="0" smtClean="0">
                <a:solidFill>
                  <a:schemeClr val="bg1"/>
                </a:solidFill>
              </a:rPr>
              <a:t> design</a:t>
            </a:r>
          </a:p>
        </p:txBody>
      </p:sp>
      <p:pic>
        <p:nvPicPr>
          <p:cNvPr id="18" name="Picture 5" descr="Amber Logo_origin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2597" y="83528"/>
            <a:ext cx="2868321" cy="1437399"/>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4085384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0798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12" idx="2"/>
            <a:endCxn id="14" idx="0"/>
          </p:cNvCxnSpPr>
          <p:nvPr/>
        </p:nvCxnSpPr>
        <p:spPr>
          <a:xfrm>
            <a:off x="7508484" y="1347573"/>
            <a:ext cx="0" cy="4395899"/>
          </a:xfrm>
          <a:prstGeom prst="straightConnector1">
            <a:avLst/>
          </a:prstGeom>
          <a:ln w="28575">
            <a:solidFill>
              <a:schemeClr val="tx1">
                <a:alpha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5" name="Rounded Rectangle 4"/>
          <p:cNvSpPr/>
          <p:nvPr/>
        </p:nvSpPr>
        <p:spPr>
          <a:xfrm>
            <a:off x="3507984" y="1614621"/>
            <a:ext cx="8001000" cy="744064"/>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lgn="ctr" eaLnBrk="0" hangingPunct="0">
              <a:defRPr/>
            </a:pPr>
            <a:r>
              <a:rPr lang="en-US" sz="2400" dirty="0">
                <a:solidFill>
                  <a:schemeClr val="bg1"/>
                </a:solidFill>
              </a:rPr>
              <a:t>Eligible and approached for study (</a:t>
            </a:r>
            <a:r>
              <a:rPr lang="en-US" sz="2400" dirty="0" smtClean="0">
                <a:solidFill>
                  <a:schemeClr val="bg1"/>
                </a:solidFill>
              </a:rPr>
              <a:t>n=3,673)</a:t>
            </a:r>
            <a:endParaRPr lang="en-US" sz="2400" dirty="0">
              <a:solidFill>
                <a:schemeClr val="bg1"/>
              </a:solidFill>
            </a:endParaRPr>
          </a:p>
        </p:txBody>
      </p:sp>
      <p:sp>
        <p:nvSpPr>
          <p:cNvPr id="10" name="Rounded Rectangle 9"/>
          <p:cNvSpPr/>
          <p:nvPr/>
        </p:nvSpPr>
        <p:spPr>
          <a:xfrm>
            <a:off x="3507984" y="2677404"/>
            <a:ext cx="8001000" cy="621100"/>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en-US" sz="2400" dirty="0">
                <a:solidFill>
                  <a:schemeClr val="bg1"/>
                </a:solidFill>
              </a:rPr>
              <a:t>Completed baseline assessments (</a:t>
            </a:r>
            <a:r>
              <a:rPr lang="en-US" sz="2400" dirty="0" smtClean="0">
                <a:solidFill>
                  <a:schemeClr val="bg1"/>
                </a:solidFill>
              </a:rPr>
              <a:t>n=1,528)</a:t>
            </a:r>
            <a:endParaRPr lang="en-US" sz="2400" dirty="0">
              <a:solidFill>
                <a:schemeClr val="bg1"/>
              </a:solidFill>
            </a:endParaRPr>
          </a:p>
        </p:txBody>
      </p:sp>
      <p:sp>
        <p:nvSpPr>
          <p:cNvPr id="12" name="Rounded Rectangle 11"/>
          <p:cNvSpPr/>
          <p:nvPr/>
        </p:nvSpPr>
        <p:spPr>
          <a:xfrm>
            <a:off x="3507984" y="426936"/>
            <a:ext cx="8001000" cy="920637"/>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400" dirty="0">
                <a:solidFill>
                  <a:schemeClr val="bg1"/>
                </a:solidFill>
              </a:rPr>
              <a:t>Newly diagnosed breast cancer </a:t>
            </a:r>
            <a:r>
              <a:rPr lang="en-US" sz="2400" dirty="0" smtClean="0">
                <a:solidFill>
                  <a:schemeClr val="bg1"/>
                </a:solidFill>
              </a:rPr>
              <a:t>cases May 2012 – June 2019 </a:t>
            </a:r>
            <a:r>
              <a:rPr lang="en-US" sz="2400" dirty="0">
                <a:solidFill>
                  <a:schemeClr val="bg1"/>
                </a:solidFill>
              </a:rPr>
              <a:t>(</a:t>
            </a:r>
            <a:r>
              <a:rPr lang="en-US" sz="2400" dirty="0" smtClean="0">
                <a:solidFill>
                  <a:schemeClr val="bg1"/>
                </a:solidFill>
              </a:rPr>
              <a:t>n=14,680)</a:t>
            </a:r>
            <a:endParaRPr lang="en-US" sz="2400" dirty="0">
              <a:solidFill>
                <a:schemeClr val="bg1"/>
              </a:solidFill>
            </a:endParaRPr>
          </a:p>
        </p:txBody>
      </p:sp>
      <p:sp>
        <p:nvSpPr>
          <p:cNvPr id="13" name="Rounded Rectangle 12"/>
          <p:cNvSpPr/>
          <p:nvPr/>
        </p:nvSpPr>
        <p:spPr>
          <a:xfrm>
            <a:off x="3507984" y="3677448"/>
            <a:ext cx="8001000" cy="621100"/>
          </a:xfrm>
          <a:prstGeom prst="roundRect">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0" hangingPunct="0">
              <a:defRPr/>
            </a:pPr>
            <a:r>
              <a:rPr lang="en-US" sz="2400" dirty="0">
                <a:solidFill>
                  <a:schemeClr val="bg1"/>
                </a:solidFill>
              </a:rPr>
              <a:t>Completed  1-year follow-up assessments (</a:t>
            </a:r>
            <a:r>
              <a:rPr lang="en-US" sz="2400" dirty="0" smtClean="0">
                <a:solidFill>
                  <a:schemeClr val="bg1"/>
                </a:solidFill>
              </a:rPr>
              <a:t>n=1,252)</a:t>
            </a:r>
            <a:endParaRPr lang="en-US" sz="2400" dirty="0">
              <a:solidFill>
                <a:schemeClr val="bg1"/>
              </a:solidFill>
            </a:endParaRPr>
          </a:p>
        </p:txBody>
      </p:sp>
      <p:sp>
        <p:nvSpPr>
          <p:cNvPr id="14" name="Rounded Rectangle 13"/>
          <p:cNvSpPr/>
          <p:nvPr/>
        </p:nvSpPr>
        <p:spPr>
          <a:xfrm>
            <a:off x="3507984" y="5743472"/>
            <a:ext cx="8001000" cy="6211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eaLnBrk="0" hangingPunct="0">
              <a:defRPr/>
            </a:pPr>
            <a:r>
              <a:rPr lang="en-US" sz="2400" dirty="0">
                <a:solidFill>
                  <a:schemeClr val="bg1"/>
                </a:solidFill>
              </a:rPr>
              <a:t>Completed  5-year follow-up assessments </a:t>
            </a:r>
            <a:r>
              <a:rPr lang="en-US" sz="2400">
                <a:solidFill>
                  <a:schemeClr val="bg1"/>
                </a:solidFill>
              </a:rPr>
              <a:t>(</a:t>
            </a:r>
            <a:r>
              <a:rPr lang="en-US" sz="2400" smtClean="0">
                <a:solidFill>
                  <a:schemeClr val="bg1"/>
                </a:solidFill>
              </a:rPr>
              <a:t>n=388)</a:t>
            </a:r>
            <a:endParaRPr lang="en-US" sz="2400" dirty="0">
              <a:solidFill>
                <a:schemeClr val="bg1"/>
              </a:solidFill>
            </a:endParaRPr>
          </a:p>
        </p:txBody>
      </p:sp>
      <p:sp>
        <p:nvSpPr>
          <p:cNvPr id="15" name="Rounded Rectangle 14"/>
          <p:cNvSpPr/>
          <p:nvPr/>
        </p:nvSpPr>
        <p:spPr>
          <a:xfrm>
            <a:off x="3507984" y="4715819"/>
            <a:ext cx="8001000" cy="621100"/>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r>
              <a:rPr lang="en-US" sz="2400" dirty="0">
                <a:solidFill>
                  <a:schemeClr val="bg1"/>
                </a:solidFill>
              </a:rPr>
              <a:t>Completed  3-year follow-up assessments (</a:t>
            </a:r>
            <a:r>
              <a:rPr lang="en-US" sz="2400" dirty="0" smtClean="0">
                <a:solidFill>
                  <a:schemeClr val="bg1"/>
                </a:solidFill>
              </a:rPr>
              <a:t>n=779)</a:t>
            </a:r>
            <a:endParaRPr lang="en-US" sz="24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387" y="712259"/>
            <a:ext cx="2956346" cy="1804724"/>
          </a:xfrm>
          <a:prstGeom prst="rect">
            <a:avLst/>
          </a:prstGeom>
        </p:spPr>
      </p:pic>
      <p:sp>
        <p:nvSpPr>
          <p:cNvPr id="3" name="Title 2"/>
          <p:cNvSpPr>
            <a:spLocks noGrp="1"/>
          </p:cNvSpPr>
          <p:nvPr>
            <p:ph type="title"/>
          </p:nvPr>
        </p:nvSpPr>
        <p:spPr>
          <a:xfrm>
            <a:off x="280251" y="3007216"/>
            <a:ext cx="2947482" cy="1357301"/>
          </a:xfrm>
          <a:solidFill>
            <a:schemeClr val="accent1"/>
          </a:solidFill>
        </p:spPr>
        <p:txBody>
          <a:bodyPr>
            <a:normAutofit fontScale="90000"/>
          </a:bodyPr>
          <a:lstStyle/>
          <a:p>
            <a:pPr algn="ctr"/>
            <a:r>
              <a:rPr lang="en-US" sz="4800" dirty="0" smtClean="0">
                <a:solidFill>
                  <a:schemeClr val="bg1"/>
                </a:solidFill>
              </a:rPr>
              <a:t>Progress </a:t>
            </a:r>
            <a:br>
              <a:rPr lang="en-US" sz="4800" dirty="0" smtClean="0">
                <a:solidFill>
                  <a:schemeClr val="bg1"/>
                </a:solidFill>
              </a:rPr>
            </a:br>
            <a:r>
              <a:rPr lang="en-US" sz="4800" dirty="0" smtClean="0">
                <a:solidFill>
                  <a:schemeClr val="bg1"/>
                </a:solidFill>
              </a:rPr>
              <a:t>to date</a:t>
            </a:r>
            <a:endParaRPr lang="en-US" sz="4800" dirty="0">
              <a:solidFill>
                <a:schemeClr val="bg1"/>
              </a:solidFill>
            </a:endParaRPr>
          </a:p>
        </p:txBody>
      </p:sp>
    </p:spTree>
    <p:extLst>
      <p:ext uri="{BB962C8B-B14F-4D97-AF65-F5344CB8AC3E}">
        <p14:creationId xmlns:p14="http://schemas.microsoft.com/office/powerpoint/2010/main" val="1976509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900" y="0"/>
            <a:ext cx="350798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12116" y="2600067"/>
            <a:ext cx="3289840" cy="1796645"/>
          </a:xfrm>
          <a:solidFill>
            <a:schemeClr val="accent1"/>
          </a:solidFill>
        </p:spPr>
        <p:txBody>
          <a:bodyPr>
            <a:normAutofit fontScale="90000"/>
          </a:bodyPr>
          <a:lstStyle/>
          <a:p>
            <a:pPr algn="ctr"/>
            <a:r>
              <a:rPr lang="en-US" sz="4400" dirty="0" smtClean="0">
                <a:solidFill>
                  <a:schemeClr val="bg1"/>
                </a:solidFill>
              </a:rPr>
              <a:t>Selected baseline characteristics</a:t>
            </a:r>
            <a:endParaRPr lang="en-US" sz="4400" dirty="0">
              <a:solidFill>
                <a:schemeClr val="bg1"/>
              </a:solidFill>
            </a:endParaRPr>
          </a:p>
        </p:txBody>
      </p:sp>
      <p:graphicFrame>
        <p:nvGraphicFramePr>
          <p:cNvPr id="4" name="Table 3"/>
          <p:cNvGraphicFramePr>
            <a:graphicFrameLocks noGrp="1"/>
          </p:cNvGraphicFramePr>
          <p:nvPr>
            <p:extLst/>
          </p:nvPr>
        </p:nvGraphicFramePr>
        <p:xfrm>
          <a:off x="3647871" y="396207"/>
          <a:ext cx="8013700" cy="6004560"/>
        </p:xfrm>
        <a:graphic>
          <a:graphicData uri="http://schemas.openxmlformats.org/drawingml/2006/table">
            <a:tbl>
              <a:tblPr firstRow="1" bandRow="1">
                <a:tableStyleId>{5C22544A-7EE6-4342-B048-85BDC9FD1C3A}</a:tableStyleId>
              </a:tblPr>
              <a:tblGrid>
                <a:gridCol w="4178301"/>
                <a:gridCol w="3835399"/>
              </a:tblGrid>
              <a:tr h="370840">
                <a:tc>
                  <a:txBody>
                    <a:bodyPr/>
                    <a:lstStyle/>
                    <a:p>
                      <a:pPr algn="ctr"/>
                      <a:r>
                        <a:rPr lang="en-US" sz="2400" dirty="0" smtClean="0"/>
                        <a:t>Characteristic</a:t>
                      </a:r>
                      <a:endParaRPr lang="en-US" sz="2400" dirty="0"/>
                    </a:p>
                  </a:txBody>
                  <a:tcPr/>
                </a:tc>
                <a:tc>
                  <a:txBody>
                    <a:bodyPr/>
                    <a:lstStyle/>
                    <a:p>
                      <a:pPr algn="ctr"/>
                      <a:r>
                        <a:rPr lang="en-US" sz="2400" dirty="0" smtClean="0"/>
                        <a:t>Total population (n=1528)</a:t>
                      </a:r>
                      <a:endParaRPr lang="en-US" sz="2400" dirty="0"/>
                    </a:p>
                  </a:txBody>
                  <a:tcPr anchor="ctr"/>
                </a:tc>
              </a:tr>
              <a:tr h="370840">
                <a:tc>
                  <a:txBody>
                    <a:bodyPr/>
                    <a:lstStyle/>
                    <a:p>
                      <a:pPr algn="ctr"/>
                      <a:r>
                        <a:rPr lang="en-US" sz="2000" dirty="0" smtClean="0"/>
                        <a:t>Age at diagnosis</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55.2 ± 10.9</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nchor="ct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University education </a:t>
                      </a:r>
                      <a:endParaRPr lang="en-US" sz="2000" dirty="0"/>
                    </a:p>
                  </a:txBody>
                  <a:tcPr/>
                </a:tc>
                <a:tc>
                  <a:txBody>
                    <a:bodyPr/>
                    <a:lstStyle/>
                    <a:p>
                      <a:pPr algn="ctr"/>
                      <a:r>
                        <a:rPr lang="en-US" sz="20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77.5%</a:t>
                      </a:r>
                      <a:endParaRPr lang="en-US" sz="2000" dirty="0"/>
                    </a:p>
                  </a:txBody>
                  <a:tcPr anchor="ctr"/>
                </a:tc>
              </a:tr>
              <a:tr h="370840">
                <a:tc>
                  <a:txBody>
                    <a:bodyPr/>
                    <a:lstStyle/>
                    <a:p>
                      <a:pPr algn="ctr"/>
                      <a:r>
                        <a:rPr lang="en-US" sz="2000" dirty="0" smtClean="0"/>
                        <a:t>Postmenopausal</a:t>
                      </a:r>
                      <a:endParaRPr lang="en-US" sz="2000" dirty="0"/>
                    </a:p>
                  </a:txBody>
                  <a:tcPr/>
                </a:tc>
                <a:tc>
                  <a:txBody>
                    <a:bodyPr/>
                    <a:lstStyle/>
                    <a:p>
                      <a:pPr algn="ctr"/>
                      <a:r>
                        <a:rPr lang="en-CA" sz="20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60.9%</a:t>
                      </a:r>
                      <a:endParaRPr lang="en-US" sz="2000" dirty="0"/>
                    </a:p>
                  </a:txBody>
                  <a:tcPr anchor="ctr"/>
                </a:tc>
              </a:tr>
              <a:tr h="370840">
                <a:tc>
                  <a:txBody>
                    <a:bodyPr/>
                    <a:lstStyle/>
                    <a:p>
                      <a:pPr algn="ctr"/>
                      <a:r>
                        <a:rPr lang="en-US" sz="2000" dirty="0" smtClean="0"/>
                        <a:t>Weight, kg</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73.8 </a:t>
                      </a:r>
                      <a:r>
                        <a:rPr lang="en-CA"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CA"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15.9</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nchor="ctr"/>
                </a:tc>
              </a:tr>
              <a:tr h="370840">
                <a:tc>
                  <a:txBody>
                    <a:bodyPr/>
                    <a:lstStyle/>
                    <a:p>
                      <a:pPr algn="ctr"/>
                      <a:r>
                        <a:rPr lang="en-US" sz="2000" dirty="0" smtClean="0"/>
                        <a:t>Body mass index, kg/m</a:t>
                      </a:r>
                      <a:r>
                        <a:rPr lang="en-US" sz="2000" baseline="30000" dirty="0" smtClean="0"/>
                        <a:t>2</a:t>
                      </a:r>
                      <a:endParaRPr lang="en-US" sz="2000" baseline="30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 </a:t>
                      </a:r>
                      <a:r>
                        <a:rPr lang="en-CA"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CA" sz="20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5.6</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nchor="ctr"/>
                </a:tc>
              </a:tr>
              <a:tr h="370840">
                <a:tc>
                  <a:txBody>
                    <a:bodyPr/>
                    <a:lstStyle/>
                    <a:p>
                      <a:pPr algn="ctr"/>
                      <a:r>
                        <a:rPr lang="en-US" sz="2000" dirty="0" smtClean="0"/>
                        <a:t>Cancer stage</a:t>
                      </a:r>
                      <a:endParaRPr lang="en-US" sz="2000" dirty="0"/>
                    </a:p>
                  </a:txBody>
                  <a:tcPr/>
                </a:tc>
                <a:tc>
                  <a:txBody>
                    <a:bodyPr/>
                    <a:lstStyle/>
                    <a:p>
                      <a:pPr algn="ctr"/>
                      <a:endParaRPr lang="en-US" sz="2000" dirty="0"/>
                    </a:p>
                  </a:txBody>
                  <a:tcPr anchor="ctr"/>
                </a:tc>
              </a:tr>
              <a:tr h="370840">
                <a:tc>
                  <a:txBody>
                    <a:bodyPr/>
                    <a:lstStyle/>
                    <a:p>
                      <a:pPr algn="ctr"/>
                      <a:r>
                        <a:rPr lang="en-US" sz="2000" dirty="0" smtClean="0"/>
                        <a:t>      Stage</a:t>
                      </a:r>
                      <a:r>
                        <a:rPr lang="en-US" sz="2000" baseline="0" dirty="0" smtClean="0"/>
                        <a:t> I</a:t>
                      </a:r>
                      <a:endParaRPr lang="en-US" sz="2000" dirty="0"/>
                    </a:p>
                  </a:txBody>
                  <a:tcPr/>
                </a:tc>
                <a:tc>
                  <a:txBody>
                    <a:bodyPr/>
                    <a:lstStyle/>
                    <a:p>
                      <a:pPr algn="ctr"/>
                      <a:r>
                        <a:rPr lang="en-US" sz="2000" dirty="0" smtClean="0">
                          <a:latin typeface="Calibri" panose="020F0502020204030204" pitchFamily="34" charset="0"/>
                          <a:cs typeface="Calibri" panose="020F0502020204030204" pitchFamily="34" charset="0"/>
                        </a:rPr>
                        <a:t>45%</a:t>
                      </a:r>
                      <a:endParaRPr lang="en-US" sz="2000" dirty="0">
                        <a:latin typeface="Calibri" panose="020F0502020204030204" pitchFamily="34" charset="0"/>
                        <a:cs typeface="Calibri" panose="020F0502020204030204" pitchFamily="34" charset="0"/>
                      </a:endParaRPr>
                    </a:p>
                  </a:txBody>
                  <a:tcPr anchor="ctr"/>
                </a:tc>
              </a:tr>
              <a:tr h="370840">
                <a:tc>
                  <a:txBody>
                    <a:bodyPr/>
                    <a:lstStyle/>
                    <a:p>
                      <a:pPr algn="ctr"/>
                      <a:r>
                        <a:rPr lang="en-US" sz="2000" dirty="0" smtClean="0"/>
                        <a:t>      Stage II</a:t>
                      </a:r>
                      <a:endParaRPr lang="en-US" sz="2000" dirty="0"/>
                    </a:p>
                  </a:txBody>
                  <a:tcPr/>
                </a:tc>
                <a:tc>
                  <a:txBody>
                    <a:bodyPr/>
                    <a:lstStyle/>
                    <a:p>
                      <a:pPr algn="ctr"/>
                      <a:r>
                        <a:rPr lang="en-US" sz="2000" dirty="0" smtClean="0">
                          <a:latin typeface="Calibri" panose="020F0502020204030204" pitchFamily="34" charset="0"/>
                          <a:cs typeface="Calibri" panose="020F0502020204030204" pitchFamily="34" charset="0"/>
                        </a:rPr>
                        <a:t>47%</a:t>
                      </a:r>
                      <a:endParaRPr lang="en-US" sz="2000" dirty="0">
                        <a:latin typeface="Calibri" panose="020F0502020204030204" pitchFamily="34" charset="0"/>
                        <a:cs typeface="Calibri" panose="020F0502020204030204" pitchFamily="34" charset="0"/>
                      </a:endParaRPr>
                    </a:p>
                  </a:txBody>
                  <a:tcPr anchor="ctr"/>
                </a:tc>
              </a:tr>
              <a:tr h="370840">
                <a:tc>
                  <a:txBody>
                    <a:bodyPr/>
                    <a:lstStyle/>
                    <a:p>
                      <a:pPr algn="ctr"/>
                      <a:r>
                        <a:rPr lang="en-US" sz="2000" dirty="0" smtClean="0"/>
                        <a:t>      Stage III</a:t>
                      </a:r>
                      <a:endParaRPr lang="en-US" sz="2000" dirty="0"/>
                    </a:p>
                  </a:txBody>
                  <a:tcPr/>
                </a:tc>
                <a:tc>
                  <a:txBody>
                    <a:bodyPr/>
                    <a:lstStyle/>
                    <a:p>
                      <a:pPr algn="ctr"/>
                      <a:r>
                        <a:rPr lang="en-US" sz="2000" dirty="0" smtClean="0">
                          <a:latin typeface="Calibri" panose="020F0502020204030204" pitchFamily="34" charset="0"/>
                          <a:cs typeface="Calibri" panose="020F0502020204030204" pitchFamily="34" charset="0"/>
                        </a:rPr>
                        <a:t>8%</a:t>
                      </a:r>
                      <a:endParaRPr lang="en-US" sz="2000" dirty="0">
                        <a:latin typeface="Calibri" panose="020F0502020204030204" pitchFamily="34" charset="0"/>
                        <a:cs typeface="Calibri" panose="020F0502020204030204" pitchFamily="34" charset="0"/>
                      </a:endParaRPr>
                    </a:p>
                  </a:txBody>
                  <a:tcPr anchor="ctr"/>
                </a:tc>
              </a:tr>
              <a:tr h="370840">
                <a:tc>
                  <a:txBody>
                    <a:bodyPr/>
                    <a:lstStyle/>
                    <a:p>
                      <a:pPr algn="ctr"/>
                      <a:r>
                        <a:rPr lang="en-US" sz="2000" dirty="0" smtClean="0"/>
                        <a:t>Cardiorespiratory</a:t>
                      </a:r>
                      <a:r>
                        <a:rPr lang="en-US" sz="2000" baseline="0" dirty="0" smtClean="0"/>
                        <a:t> Fitness (mL/kg/min)</a:t>
                      </a:r>
                      <a:endParaRPr lang="en-US" sz="2000" dirty="0"/>
                    </a:p>
                  </a:txBody>
                  <a:tcPr/>
                </a:tc>
                <a:tc>
                  <a:txBody>
                    <a:bodyPr/>
                    <a:lstStyle/>
                    <a:p>
                      <a:pPr algn="ctr"/>
                      <a:endParaRPr lang="en-US" sz="2000" dirty="0">
                        <a:latin typeface="Calibri" panose="020F0502020204030204" pitchFamily="34" charset="0"/>
                        <a:cs typeface="Calibri" panose="020F0502020204030204" pitchFamily="34" charset="0"/>
                      </a:endParaRPr>
                    </a:p>
                  </a:txBody>
                  <a:tcPr anchor="ctr"/>
                </a:tc>
              </a:tr>
              <a:tr h="370840">
                <a:tc>
                  <a:txBody>
                    <a:bodyPr/>
                    <a:lstStyle/>
                    <a:p>
                      <a:pPr algn="ctr"/>
                      <a:r>
                        <a:rPr lang="en-US" sz="2000" dirty="0" smtClean="0"/>
                        <a:t>      Poor</a:t>
                      </a:r>
                      <a:endParaRPr lang="en-US" sz="2000" dirty="0"/>
                    </a:p>
                  </a:txBody>
                  <a:tcPr/>
                </a:tc>
                <a:tc>
                  <a:txBody>
                    <a:bodyPr/>
                    <a:lstStyle/>
                    <a:p>
                      <a:pPr algn="ctr"/>
                      <a:r>
                        <a:rPr lang="en-US" sz="2000" dirty="0" smtClean="0">
                          <a:latin typeface="Calibri" panose="020F0502020204030204" pitchFamily="34" charset="0"/>
                          <a:cs typeface="Calibri" panose="020F0502020204030204" pitchFamily="34" charset="0"/>
                        </a:rPr>
                        <a:t>68.6%</a:t>
                      </a:r>
                      <a:endParaRPr lang="en-US" sz="2000" dirty="0">
                        <a:latin typeface="Calibri" panose="020F0502020204030204" pitchFamily="34" charset="0"/>
                        <a:cs typeface="Calibri" panose="020F0502020204030204" pitchFamily="34" charset="0"/>
                      </a:endParaRPr>
                    </a:p>
                  </a:txBody>
                  <a:tcPr anchor="ctr"/>
                </a:tc>
              </a:tr>
              <a:tr h="370840">
                <a:tc>
                  <a:txBody>
                    <a:bodyPr/>
                    <a:lstStyle/>
                    <a:p>
                      <a:pPr algn="ctr"/>
                      <a:r>
                        <a:rPr lang="en-US" sz="2000" dirty="0" smtClean="0"/>
                        <a:t>      Fair</a:t>
                      </a:r>
                      <a:endParaRPr lang="en-US" sz="2000" dirty="0"/>
                    </a:p>
                  </a:txBody>
                  <a:tcPr/>
                </a:tc>
                <a:tc>
                  <a:txBody>
                    <a:bodyPr/>
                    <a:lstStyle/>
                    <a:p>
                      <a:pPr algn="ctr"/>
                      <a:r>
                        <a:rPr lang="en-US" sz="2000" dirty="0" smtClean="0">
                          <a:latin typeface="Calibri" panose="020F0502020204030204" pitchFamily="34" charset="0"/>
                          <a:cs typeface="Calibri" panose="020F0502020204030204" pitchFamily="34" charset="0"/>
                        </a:rPr>
                        <a:t>13.8%</a:t>
                      </a:r>
                      <a:endParaRPr lang="en-US" sz="2000" dirty="0">
                        <a:latin typeface="Calibri" panose="020F0502020204030204" pitchFamily="34" charset="0"/>
                        <a:cs typeface="Calibri" panose="020F0502020204030204" pitchFamily="34" charset="0"/>
                      </a:endParaRPr>
                    </a:p>
                  </a:txBody>
                  <a:tcPr anchor="ctr"/>
                </a:tc>
              </a:tr>
              <a:tr h="370840">
                <a:tc>
                  <a:txBody>
                    <a:bodyPr/>
                    <a:lstStyle/>
                    <a:p>
                      <a:pPr algn="ctr"/>
                      <a:r>
                        <a:rPr lang="en-US" sz="2000" dirty="0" smtClean="0"/>
                        <a:t>      Good</a:t>
                      </a:r>
                      <a:endParaRPr lang="en-US" sz="2000" dirty="0"/>
                    </a:p>
                  </a:txBody>
                  <a:tcPr/>
                </a:tc>
                <a:tc>
                  <a:txBody>
                    <a:bodyPr/>
                    <a:lstStyle/>
                    <a:p>
                      <a:pPr algn="ctr"/>
                      <a:r>
                        <a:rPr lang="en-US" sz="2000" dirty="0" smtClean="0">
                          <a:latin typeface="Calibri" panose="020F0502020204030204" pitchFamily="34" charset="0"/>
                          <a:cs typeface="Calibri" panose="020F0502020204030204" pitchFamily="34" charset="0"/>
                        </a:rPr>
                        <a:t>11.3%</a:t>
                      </a:r>
                      <a:endParaRPr lang="en-US" sz="2000" dirty="0">
                        <a:latin typeface="Calibri" panose="020F0502020204030204" pitchFamily="34" charset="0"/>
                        <a:cs typeface="Calibri" panose="020F0502020204030204" pitchFamily="34" charset="0"/>
                      </a:endParaRPr>
                    </a:p>
                  </a:txBody>
                  <a:tcPr anchor="ctr"/>
                </a:tc>
              </a:tr>
              <a:tr h="370840">
                <a:tc>
                  <a:txBody>
                    <a:bodyPr/>
                    <a:lstStyle/>
                    <a:p>
                      <a:pPr algn="ctr"/>
                      <a:r>
                        <a:rPr lang="en-US" sz="2000" dirty="0" smtClean="0"/>
                        <a:t>      Excellent</a:t>
                      </a:r>
                      <a:endParaRPr lang="en-US" sz="2000" dirty="0"/>
                    </a:p>
                  </a:txBody>
                  <a:tcPr/>
                </a:tc>
                <a:tc>
                  <a:txBody>
                    <a:bodyPr/>
                    <a:lstStyle/>
                    <a:p>
                      <a:pPr algn="ctr"/>
                      <a:r>
                        <a:rPr lang="en-US" sz="2000" dirty="0" smtClean="0">
                          <a:latin typeface="Calibri" panose="020F0502020204030204" pitchFamily="34" charset="0"/>
                          <a:cs typeface="Calibri" panose="020F0502020204030204" pitchFamily="34" charset="0"/>
                        </a:rPr>
                        <a:t>6.3%</a:t>
                      </a:r>
                      <a:endParaRPr lang="en-US" sz="2000" dirty="0">
                        <a:latin typeface="Calibri" panose="020F0502020204030204" pitchFamily="34" charset="0"/>
                        <a:cs typeface="Calibri" panose="020F0502020204030204" pitchFamily="34" charset="0"/>
                      </a:endParaRPr>
                    </a:p>
                  </a:txBody>
                  <a:tcPr anchor="ct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19" y="720558"/>
            <a:ext cx="2956346" cy="1804724"/>
          </a:xfrm>
          <a:prstGeom prst="rect">
            <a:avLst/>
          </a:prstGeom>
        </p:spPr>
      </p:pic>
    </p:spTree>
    <p:extLst>
      <p:ext uri="{BB962C8B-B14F-4D97-AF65-F5344CB8AC3E}">
        <p14:creationId xmlns:p14="http://schemas.microsoft.com/office/powerpoint/2010/main" val="2009500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Line 2"/>
          <p:cNvSpPr>
            <a:spLocks noChangeShapeType="1"/>
          </p:cNvSpPr>
          <p:nvPr/>
        </p:nvSpPr>
        <p:spPr bwMode="auto">
          <a:xfrm flipH="1" flipV="1">
            <a:off x="5826916" y="3933822"/>
            <a:ext cx="646498" cy="1329090"/>
          </a:xfrm>
          <a:prstGeom prst="line">
            <a:avLst/>
          </a:prstGeom>
          <a:noFill/>
          <a:ln w="9525">
            <a:solidFill>
              <a:srgbClr val="515151"/>
            </a:solidFill>
            <a:prstDash val="dash"/>
            <a:round/>
            <a:headEnd/>
            <a:tailEnd type="triangle" w="med" len="med"/>
          </a:ln>
        </p:spPr>
        <p:txBody>
          <a:bodyPr/>
          <a:lstStyle/>
          <a:p>
            <a:endParaRPr lang="en-US"/>
          </a:p>
        </p:txBody>
      </p:sp>
      <p:sp>
        <p:nvSpPr>
          <p:cNvPr id="121859" name="Line 3"/>
          <p:cNvSpPr>
            <a:spLocks noChangeShapeType="1"/>
          </p:cNvSpPr>
          <p:nvPr/>
        </p:nvSpPr>
        <p:spPr bwMode="auto">
          <a:xfrm flipV="1">
            <a:off x="6521379" y="4333043"/>
            <a:ext cx="1832045" cy="929868"/>
          </a:xfrm>
          <a:prstGeom prst="line">
            <a:avLst/>
          </a:prstGeom>
          <a:noFill/>
          <a:ln w="9525">
            <a:solidFill>
              <a:schemeClr val="tx1">
                <a:lumMod val="65000"/>
                <a:lumOff val="35000"/>
              </a:schemeClr>
            </a:solidFill>
            <a:prstDash val="dash"/>
            <a:round/>
            <a:headEnd/>
            <a:tailEnd type="triangle" w="med" len="med"/>
          </a:ln>
        </p:spPr>
        <p:txBody>
          <a:bodyPr/>
          <a:lstStyle/>
          <a:p>
            <a:endParaRPr lang="en-US"/>
          </a:p>
        </p:txBody>
      </p:sp>
      <p:sp>
        <p:nvSpPr>
          <p:cNvPr id="121860" name="Line 4"/>
          <p:cNvSpPr>
            <a:spLocks noChangeShapeType="1"/>
          </p:cNvSpPr>
          <p:nvPr/>
        </p:nvSpPr>
        <p:spPr bwMode="auto">
          <a:xfrm>
            <a:off x="5186363" y="3933826"/>
            <a:ext cx="976312" cy="3175"/>
          </a:xfrm>
          <a:prstGeom prst="line">
            <a:avLst/>
          </a:prstGeom>
          <a:noFill/>
          <a:ln w="28575">
            <a:solidFill>
              <a:schemeClr val="tx1"/>
            </a:solidFill>
            <a:round/>
            <a:headEnd/>
            <a:tailEnd type="triangle" w="med" len="med"/>
          </a:ln>
        </p:spPr>
        <p:txBody>
          <a:bodyPr/>
          <a:lstStyle/>
          <a:p>
            <a:endParaRPr lang="en-US"/>
          </a:p>
        </p:txBody>
      </p:sp>
      <p:sp>
        <p:nvSpPr>
          <p:cNvPr id="121861" name="Line 5"/>
          <p:cNvSpPr>
            <a:spLocks noChangeShapeType="1"/>
          </p:cNvSpPr>
          <p:nvPr/>
        </p:nvSpPr>
        <p:spPr bwMode="auto">
          <a:xfrm flipH="1">
            <a:off x="6309878" y="2369656"/>
            <a:ext cx="835062" cy="478319"/>
          </a:xfrm>
          <a:prstGeom prst="line">
            <a:avLst/>
          </a:prstGeom>
          <a:noFill/>
          <a:ln w="9525">
            <a:solidFill>
              <a:schemeClr val="tx1">
                <a:lumMod val="65000"/>
                <a:lumOff val="35000"/>
              </a:schemeClr>
            </a:solidFill>
            <a:prstDash val="dash"/>
            <a:round/>
            <a:headEnd/>
            <a:tailEnd type="triangle" w="med" len="med"/>
          </a:ln>
        </p:spPr>
        <p:txBody>
          <a:bodyPr/>
          <a:lstStyle/>
          <a:p>
            <a:endParaRPr lang="en-US"/>
          </a:p>
        </p:txBody>
      </p:sp>
      <p:sp>
        <p:nvSpPr>
          <p:cNvPr id="121862" name="Line 6"/>
          <p:cNvSpPr>
            <a:spLocks noChangeShapeType="1"/>
          </p:cNvSpPr>
          <p:nvPr/>
        </p:nvSpPr>
        <p:spPr bwMode="auto">
          <a:xfrm>
            <a:off x="5312806" y="2369658"/>
            <a:ext cx="997072" cy="478318"/>
          </a:xfrm>
          <a:prstGeom prst="line">
            <a:avLst/>
          </a:prstGeom>
          <a:noFill/>
          <a:ln w="9525">
            <a:solidFill>
              <a:schemeClr val="tx1">
                <a:lumMod val="65000"/>
                <a:lumOff val="35000"/>
              </a:schemeClr>
            </a:solidFill>
            <a:prstDash val="dash"/>
            <a:round/>
            <a:headEnd/>
            <a:tailEnd type="triangle" w="med" len="med"/>
          </a:ln>
        </p:spPr>
        <p:txBody>
          <a:bodyPr/>
          <a:lstStyle/>
          <a:p>
            <a:endParaRPr lang="en-US"/>
          </a:p>
        </p:txBody>
      </p:sp>
      <p:sp>
        <p:nvSpPr>
          <p:cNvPr id="121863" name="Line 7"/>
          <p:cNvSpPr>
            <a:spLocks noChangeShapeType="1"/>
          </p:cNvSpPr>
          <p:nvPr/>
        </p:nvSpPr>
        <p:spPr bwMode="auto">
          <a:xfrm flipH="1">
            <a:off x="2677640" y="2359818"/>
            <a:ext cx="688114" cy="1574004"/>
          </a:xfrm>
          <a:prstGeom prst="line">
            <a:avLst/>
          </a:prstGeom>
          <a:noFill/>
          <a:ln w="12700">
            <a:solidFill>
              <a:srgbClr val="515151"/>
            </a:solidFill>
            <a:prstDash val="dash"/>
            <a:round/>
            <a:headEnd/>
            <a:tailEnd type="triangle" w="med" len="med"/>
          </a:ln>
        </p:spPr>
        <p:txBody>
          <a:bodyPr/>
          <a:lstStyle/>
          <a:p>
            <a:endParaRPr lang="en-US"/>
          </a:p>
        </p:txBody>
      </p:sp>
      <p:sp>
        <p:nvSpPr>
          <p:cNvPr id="1909768" name="Rectangle 8"/>
          <p:cNvSpPr>
            <a:spLocks noChangeArrowheads="1"/>
          </p:cNvSpPr>
          <p:nvPr/>
        </p:nvSpPr>
        <p:spPr bwMode="auto">
          <a:xfrm>
            <a:off x="0" y="124698"/>
            <a:ext cx="12192000" cy="646331"/>
          </a:xfrm>
          <a:prstGeom prst="rect">
            <a:avLst/>
          </a:prstGeom>
          <a:solidFill>
            <a:schemeClr val="accent1"/>
          </a:solidFill>
          <a:ln w="12700">
            <a:noFill/>
            <a:miter lim="800000"/>
            <a:headEnd/>
            <a:tailEnd/>
          </a:ln>
          <a:effectLst/>
        </p:spPr>
        <p:txBody>
          <a:bodyPr wrap="square" anchor="b">
            <a:spAutoFit/>
          </a:bodyPr>
          <a:lstStyle/>
          <a:p>
            <a:pPr algn="ctr">
              <a:defRPr/>
            </a:pPr>
            <a:r>
              <a:rPr lang="en-CA" sz="3600" dirty="0">
                <a:solidFill>
                  <a:schemeClr val="bg1"/>
                </a:solidFill>
              </a:rPr>
              <a:t>Integration of Initial Projects </a:t>
            </a:r>
            <a:endParaRPr lang="en-GB" sz="3600" dirty="0">
              <a:solidFill>
                <a:schemeClr val="bg1"/>
              </a:solidFill>
            </a:endParaRPr>
          </a:p>
        </p:txBody>
      </p:sp>
      <p:sp>
        <p:nvSpPr>
          <p:cNvPr id="121866" name="Line 10"/>
          <p:cNvSpPr>
            <a:spLocks noChangeShapeType="1"/>
          </p:cNvSpPr>
          <p:nvPr/>
        </p:nvSpPr>
        <p:spPr bwMode="auto">
          <a:xfrm flipV="1">
            <a:off x="2169317" y="3933822"/>
            <a:ext cx="1044737" cy="2"/>
          </a:xfrm>
          <a:prstGeom prst="line">
            <a:avLst/>
          </a:prstGeom>
          <a:noFill/>
          <a:ln w="28575">
            <a:solidFill>
              <a:srgbClr val="515151"/>
            </a:solidFill>
            <a:round/>
            <a:headEnd/>
            <a:tailEnd type="triangle" w="med" len="med"/>
          </a:ln>
        </p:spPr>
        <p:txBody>
          <a:bodyPr/>
          <a:lstStyle/>
          <a:p>
            <a:endParaRPr lang="en-US"/>
          </a:p>
        </p:txBody>
      </p:sp>
      <p:sp>
        <p:nvSpPr>
          <p:cNvPr id="121867" name="Line 11"/>
          <p:cNvSpPr>
            <a:spLocks noChangeShapeType="1"/>
          </p:cNvSpPr>
          <p:nvPr/>
        </p:nvSpPr>
        <p:spPr bwMode="auto">
          <a:xfrm flipV="1">
            <a:off x="4413139" y="2128314"/>
            <a:ext cx="4771611" cy="1240154"/>
          </a:xfrm>
          <a:prstGeom prst="line">
            <a:avLst/>
          </a:prstGeom>
          <a:noFill/>
          <a:ln w="28575">
            <a:solidFill>
              <a:schemeClr val="tx1"/>
            </a:solidFill>
            <a:round/>
            <a:headEnd/>
            <a:tailEnd type="triangle" w="med" len="med"/>
          </a:ln>
        </p:spPr>
        <p:txBody>
          <a:bodyPr/>
          <a:lstStyle/>
          <a:p>
            <a:endParaRPr lang="en-US"/>
          </a:p>
        </p:txBody>
      </p:sp>
      <p:sp>
        <p:nvSpPr>
          <p:cNvPr id="121868" name="Line 12"/>
          <p:cNvSpPr>
            <a:spLocks noChangeShapeType="1"/>
          </p:cNvSpPr>
          <p:nvPr/>
        </p:nvSpPr>
        <p:spPr bwMode="auto">
          <a:xfrm>
            <a:off x="4457699" y="4495800"/>
            <a:ext cx="4791417" cy="470302"/>
          </a:xfrm>
          <a:prstGeom prst="line">
            <a:avLst/>
          </a:prstGeom>
          <a:noFill/>
          <a:ln w="28575">
            <a:solidFill>
              <a:schemeClr val="tx1"/>
            </a:solidFill>
            <a:round/>
            <a:headEnd/>
            <a:tailEnd type="triangle" w="med" len="med"/>
          </a:ln>
        </p:spPr>
        <p:txBody>
          <a:bodyPr/>
          <a:lstStyle/>
          <a:p>
            <a:endParaRPr lang="en-US"/>
          </a:p>
        </p:txBody>
      </p:sp>
      <p:sp>
        <p:nvSpPr>
          <p:cNvPr id="121869" name="Line 13"/>
          <p:cNvSpPr>
            <a:spLocks noChangeShapeType="1"/>
          </p:cNvSpPr>
          <p:nvPr/>
        </p:nvSpPr>
        <p:spPr bwMode="auto">
          <a:xfrm flipH="1" flipV="1">
            <a:off x="10506076" y="3071656"/>
            <a:ext cx="7434" cy="441491"/>
          </a:xfrm>
          <a:prstGeom prst="line">
            <a:avLst/>
          </a:prstGeom>
          <a:noFill/>
          <a:ln w="9525">
            <a:solidFill>
              <a:schemeClr val="tx1"/>
            </a:solidFill>
            <a:round/>
            <a:headEnd type="triangle" w="med" len="med"/>
            <a:tailEnd type="triangle" w="med" len="med"/>
          </a:ln>
        </p:spPr>
        <p:txBody>
          <a:bodyPr/>
          <a:lstStyle/>
          <a:p>
            <a:endParaRPr lang="en-US"/>
          </a:p>
        </p:txBody>
      </p:sp>
      <p:sp>
        <p:nvSpPr>
          <p:cNvPr id="121870" name="Line 14"/>
          <p:cNvSpPr>
            <a:spLocks noChangeShapeType="1"/>
          </p:cNvSpPr>
          <p:nvPr/>
        </p:nvSpPr>
        <p:spPr bwMode="auto">
          <a:xfrm>
            <a:off x="7684585" y="3933822"/>
            <a:ext cx="1564532" cy="994748"/>
          </a:xfrm>
          <a:prstGeom prst="line">
            <a:avLst/>
          </a:prstGeom>
          <a:noFill/>
          <a:ln w="28575">
            <a:solidFill>
              <a:schemeClr val="tx1"/>
            </a:solidFill>
            <a:round/>
            <a:headEnd/>
            <a:tailEnd type="triangle" w="med" len="med"/>
          </a:ln>
        </p:spPr>
        <p:txBody>
          <a:bodyPr/>
          <a:lstStyle/>
          <a:p>
            <a:endParaRPr lang="en-US"/>
          </a:p>
        </p:txBody>
      </p:sp>
      <p:sp>
        <p:nvSpPr>
          <p:cNvPr id="121871" name="Line 15"/>
          <p:cNvSpPr>
            <a:spLocks noChangeShapeType="1"/>
          </p:cNvSpPr>
          <p:nvPr/>
        </p:nvSpPr>
        <p:spPr bwMode="auto">
          <a:xfrm flipV="1">
            <a:off x="7467600" y="2165846"/>
            <a:ext cx="1717150" cy="1373873"/>
          </a:xfrm>
          <a:prstGeom prst="line">
            <a:avLst/>
          </a:prstGeom>
          <a:noFill/>
          <a:ln w="28575">
            <a:solidFill>
              <a:schemeClr val="tx1"/>
            </a:solidFill>
            <a:round/>
            <a:headEnd/>
            <a:tailEnd type="triangle" w="med" len="med"/>
          </a:ln>
        </p:spPr>
        <p:txBody>
          <a:bodyPr/>
          <a:lstStyle/>
          <a:p>
            <a:endParaRPr lang="en-US"/>
          </a:p>
        </p:txBody>
      </p:sp>
      <p:sp>
        <p:nvSpPr>
          <p:cNvPr id="1909780" name="Text Box 20"/>
          <p:cNvSpPr txBox="1">
            <a:spLocks noChangeArrowheads="1"/>
          </p:cNvSpPr>
          <p:nvPr/>
        </p:nvSpPr>
        <p:spPr bwMode="auto">
          <a:xfrm>
            <a:off x="6382941" y="1092459"/>
            <a:ext cx="1524000" cy="126735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defRPr/>
            </a:pPr>
            <a:r>
              <a:rPr lang="en-US" b="1" u="sng" dirty="0"/>
              <a:t>Project #4: McNeely PI</a:t>
            </a:r>
            <a:endParaRPr lang="en-US" dirty="0"/>
          </a:p>
          <a:p>
            <a:pPr algn="ctr">
              <a:defRPr/>
            </a:pPr>
            <a:r>
              <a:rPr lang="en-US" dirty="0"/>
              <a:t>PA, HRF, and Lymphedema</a:t>
            </a:r>
            <a:endParaRPr lang="en-US" dirty="0">
              <a:latin typeface="Times New Roman" pitchFamily="18" charset="0"/>
            </a:endParaRPr>
          </a:p>
        </p:txBody>
      </p:sp>
      <p:sp>
        <p:nvSpPr>
          <p:cNvPr id="121877" name="Line 21"/>
          <p:cNvSpPr>
            <a:spLocks noChangeShapeType="1"/>
          </p:cNvSpPr>
          <p:nvPr/>
        </p:nvSpPr>
        <p:spPr bwMode="auto">
          <a:xfrm flipV="1">
            <a:off x="4095750" y="4672364"/>
            <a:ext cx="1892231" cy="553016"/>
          </a:xfrm>
          <a:prstGeom prst="line">
            <a:avLst/>
          </a:prstGeom>
          <a:noFill/>
          <a:ln w="9525">
            <a:solidFill>
              <a:srgbClr val="515151"/>
            </a:solidFill>
            <a:prstDash val="dash"/>
            <a:round/>
            <a:headEnd/>
            <a:tailEnd type="triangle" w="med" len="med"/>
          </a:ln>
        </p:spPr>
        <p:txBody>
          <a:bodyPr/>
          <a:lstStyle/>
          <a:p>
            <a:endParaRPr lang="en-US"/>
          </a:p>
        </p:txBody>
      </p:sp>
      <p:sp>
        <p:nvSpPr>
          <p:cNvPr id="1909782" name="AutoShape 22"/>
          <p:cNvSpPr>
            <a:spLocks noChangeArrowheads="1"/>
          </p:cNvSpPr>
          <p:nvPr/>
        </p:nvSpPr>
        <p:spPr bwMode="auto">
          <a:xfrm>
            <a:off x="243191" y="2661887"/>
            <a:ext cx="1926127" cy="2601026"/>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en-US" sz="2200" b="1" dirty="0">
                <a:solidFill>
                  <a:schemeClr val="bg1"/>
                </a:solidFill>
              </a:rPr>
              <a:t>Covariates</a:t>
            </a:r>
          </a:p>
          <a:p>
            <a:pPr algn="ctr">
              <a:defRPr/>
            </a:pPr>
            <a:r>
              <a:rPr lang="en-US" dirty="0">
                <a:solidFill>
                  <a:schemeClr val="bg1"/>
                </a:solidFill>
              </a:rPr>
              <a:t>Demographic</a:t>
            </a:r>
          </a:p>
          <a:p>
            <a:pPr algn="ctr">
              <a:defRPr/>
            </a:pPr>
            <a:r>
              <a:rPr lang="en-US" dirty="0">
                <a:solidFill>
                  <a:schemeClr val="bg1"/>
                </a:solidFill>
              </a:rPr>
              <a:t>Medical</a:t>
            </a:r>
          </a:p>
          <a:p>
            <a:pPr algn="ctr">
              <a:defRPr/>
            </a:pPr>
            <a:r>
              <a:rPr lang="en-US" dirty="0">
                <a:solidFill>
                  <a:schemeClr val="bg1"/>
                </a:solidFill>
              </a:rPr>
              <a:t>Biological</a:t>
            </a:r>
          </a:p>
          <a:p>
            <a:pPr algn="ctr">
              <a:defRPr/>
            </a:pPr>
            <a:r>
              <a:rPr lang="en-US" dirty="0">
                <a:solidFill>
                  <a:schemeClr val="bg1"/>
                </a:solidFill>
              </a:rPr>
              <a:t>Functional</a:t>
            </a:r>
          </a:p>
          <a:p>
            <a:pPr algn="ctr">
              <a:defRPr/>
            </a:pPr>
            <a:r>
              <a:rPr lang="en-US" dirty="0">
                <a:solidFill>
                  <a:schemeClr val="bg1"/>
                </a:solidFill>
              </a:rPr>
              <a:t>Body composition</a:t>
            </a:r>
          </a:p>
          <a:p>
            <a:pPr algn="ctr">
              <a:defRPr/>
            </a:pPr>
            <a:r>
              <a:rPr lang="en-US" dirty="0">
                <a:solidFill>
                  <a:schemeClr val="bg1"/>
                </a:solidFill>
              </a:rPr>
              <a:t>Behavioral</a:t>
            </a:r>
          </a:p>
          <a:p>
            <a:pPr algn="ctr">
              <a:defRPr/>
            </a:pPr>
            <a:r>
              <a:rPr lang="en-US" dirty="0">
                <a:solidFill>
                  <a:schemeClr val="bg1"/>
                </a:solidFill>
              </a:rPr>
              <a:t>Psychosocial</a:t>
            </a:r>
          </a:p>
          <a:p>
            <a:pPr algn="ctr">
              <a:defRPr/>
            </a:pPr>
            <a:r>
              <a:rPr lang="en-US" dirty="0">
                <a:solidFill>
                  <a:schemeClr val="bg1"/>
                </a:solidFill>
              </a:rPr>
              <a:t>Environmental</a:t>
            </a:r>
            <a:endParaRPr lang="en-CA" dirty="0">
              <a:solidFill>
                <a:schemeClr val="bg1"/>
              </a:solidFill>
            </a:endParaRPr>
          </a:p>
        </p:txBody>
      </p:sp>
      <p:sp>
        <p:nvSpPr>
          <p:cNvPr id="1909783" name="AutoShape 23"/>
          <p:cNvSpPr>
            <a:spLocks noChangeArrowheads="1"/>
          </p:cNvSpPr>
          <p:nvPr/>
        </p:nvSpPr>
        <p:spPr bwMode="auto">
          <a:xfrm>
            <a:off x="3223579" y="3341512"/>
            <a:ext cx="2415222" cy="118603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b="1" u="sng" dirty="0"/>
              <a:t>Exposures</a:t>
            </a:r>
            <a:endParaRPr lang="en-US" dirty="0"/>
          </a:p>
          <a:p>
            <a:pPr algn="ctr">
              <a:defRPr/>
            </a:pPr>
            <a:r>
              <a:rPr lang="en-US" dirty="0"/>
              <a:t>Physical </a:t>
            </a:r>
            <a:r>
              <a:rPr lang="en-US" dirty="0" smtClean="0"/>
              <a:t>activity</a:t>
            </a:r>
            <a:endParaRPr lang="en-US" dirty="0"/>
          </a:p>
          <a:p>
            <a:pPr algn="ctr">
              <a:defRPr/>
            </a:pPr>
            <a:r>
              <a:rPr lang="en-US" dirty="0" smtClean="0"/>
              <a:t>Health-</a:t>
            </a:r>
            <a:r>
              <a:rPr lang="en-US" dirty="0"/>
              <a:t>r</a:t>
            </a:r>
            <a:r>
              <a:rPr lang="en-US" dirty="0" smtClean="0"/>
              <a:t>elated </a:t>
            </a:r>
            <a:r>
              <a:rPr lang="en-US" dirty="0"/>
              <a:t>f</a:t>
            </a:r>
            <a:r>
              <a:rPr lang="en-US" dirty="0" smtClean="0"/>
              <a:t>itness</a:t>
            </a:r>
            <a:endParaRPr lang="en-CA" dirty="0"/>
          </a:p>
        </p:txBody>
      </p:sp>
      <p:sp>
        <p:nvSpPr>
          <p:cNvPr id="1909784" name="AutoShape 24"/>
          <p:cNvSpPr>
            <a:spLocks noChangeArrowheads="1"/>
          </p:cNvSpPr>
          <p:nvPr/>
        </p:nvSpPr>
        <p:spPr bwMode="auto">
          <a:xfrm>
            <a:off x="6172200" y="3341512"/>
            <a:ext cx="1524000" cy="118603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r>
              <a:rPr lang="en-US" b="1" u="sng" dirty="0"/>
              <a:t>Mechanisms</a:t>
            </a:r>
            <a:endParaRPr lang="en-US" dirty="0"/>
          </a:p>
          <a:p>
            <a:pPr algn="ctr">
              <a:defRPr/>
            </a:pPr>
            <a:r>
              <a:rPr lang="en-US" dirty="0"/>
              <a:t>Biomarkers</a:t>
            </a:r>
            <a:endParaRPr lang="en-CA" dirty="0"/>
          </a:p>
        </p:txBody>
      </p:sp>
      <p:sp>
        <p:nvSpPr>
          <p:cNvPr id="1909785" name="AutoShape 25"/>
          <p:cNvSpPr>
            <a:spLocks noChangeArrowheads="1"/>
          </p:cNvSpPr>
          <p:nvPr/>
        </p:nvSpPr>
        <p:spPr bwMode="auto">
          <a:xfrm>
            <a:off x="9202341" y="985973"/>
            <a:ext cx="2607731" cy="2085685"/>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2200" b="1" dirty="0">
                <a:solidFill>
                  <a:schemeClr val="bg1"/>
                </a:solidFill>
              </a:rPr>
              <a:t>Supportive Care </a:t>
            </a:r>
          </a:p>
          <a:p>
            <a:pPr algn="ctr">
              <a:defRPr/>
            </a:pPr>
            <a:r>
              <a:rPr lang="en-US" sz="2200" b="1" dirty="0">
                <a:solidFill>
                  <a:schemeClr val="bg1"/>
                </a:solidFill>
              </a:rPr>
              <a:t>Endpoints</a:t>
            </a:r>
            <a:endParaRPr lang="en-US" sz="2200" dirty="0">
              <a:solidFill>
                <a:schemeClr val="bg1"/>
              </a:solidFill>
            </a:endParaRPr>
          </a:p>
          <a:p>
            <a:pPr algn="ctr">
              <a:defRPr/>
            </a:pPr>
            <a:r>
              <a:rPr lang="en-US" dirty="0">
                <a:solidFill>
                  <a:schemeClr val="bg1"/>
                </a:solidFill>
              </a:rPr>
              <a:t>Quality of life</a:t>
            </a:r>
          </a:p>
          <a:p>
            <a:pPr algn="ctr">
              <a:defRPr/>
            </a:pPr>
            <a:r>
              <a:rPr lang="en-US" dirty="0">
                <a:solidFill>
                  <a:schemeClr val="bg1"/>
                </a:solidFill>
              </a:rPr>
              <a:t>Psychosocial </a:t>
            </a:r>
            <a:r>
              <a:rPr lang="en-US" dirty="0" smtClean="0">
                <a:solidFill>
                  <a:schemeClr val="bg1"/>
                </a:solidFill>
              </a:rPr>
              <a:t>functioning</a:t>
            </a:r>
            <a:endParaRPr lang="en-US" dirty="0">
              <a:solidFill>
                <a:schemeClr val="bg1"/>
              </a:solidFill>
            </a:endParaRPr>
          </a:p>
          <a:p>
            <a:pPr algn="ctr">
              <a:defRPr/>
            </a:pPr>
            <a:r>
              <a:rPr lang="en-US" dirty="0">
                <a:solidFill>
                  <a:schemeClr val="bg1"/>
                </a:solidFill>
              </a:rPr>
              <a:t>Symptom </a:t>
            </a:r>
            <a:r>
              <a:rPr lang="en-US" dirty="0" smtClean="0">
                <a:solidFill>
                  <a:schemeClr val="bg1"/>
                </a:solidFill>
              </a:rPr>
              <a:t>management</a:t>
            </a:r>
            <a:endParaRPr lang="en-US" dirty="0">
              <a:solidFill>
                <a:schemeClr val="bg1"/>
              </a:solidFill>
            </a:endParaRPr>
          </a:p>
          <a:p>
            <a:pPr algn="ctr">
              <a:defRPr/>
            </a:pPr>
            <a:r>
              <a:rPr lang="en-US" dirty="0">
                <a:solidFill>
                  <a:schemeClr val="bg1"/>
                </a:solidFill>
              </a:rPr>
              <a:t>Lymphedema</a:t>
            </a:r>
          </a:p>
          <a:p>
            <a:pPr>
              <a:defRPr/>
            </a:pPr>
            <a:endParaRPr lang="en-CA" sz="1200" dirty="0"/>
          </a:p>
        </p:txBody>
      </p:sp>
      <p:sp>
        <p:nvSpPr>
          <p:cNvPr id="1909786" name="AutoShape 26"/>
          <p:cNvSpPr>
            <a:spLocks noChangeArrowheads="1"/>
          </p:cNvSpPr>
          <p:nvPr/>
        </p:nvSpPr>
        <p:spPr bwMode="auto">
          <a:xfrm>
            <a:off x="9258298" y="3513147"/>
            <a:ext cx="2474068" cy="2859076"/>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endParaRPr lang="en-US" sz="2200" b="1" dirty="0" smtClean="0">
              <a:solidFill>
                <a:schemeClr val="bg1"/>
              </a:solidFill>
            </a:endParaRPr>
          </a:p>
          <a:p>
            <a:pPr algn="ctr">
              <a:defRPr/>
            </a:pPr>
            <a:r>
              <a:rPr lang="en-US" sz="2200" b="1" dirty="0" smtClean="0">
                <a:solidFill>
                  <a:schemeClr val="bg1"/>
                </a:solidFill>
              </a:rPr>
              <a:t>Treatment/Disease </a:t>
            </a:r>
            <a:endParaRPr lang="en-US" sz="2200" b="1" dirty="0">
              <a:solidFill>
                <a:schemeClr val="bg1"/>
              </a:solidFill>
            </a:endParaRPr>
          </a:p>
          <a:p>
            <a:pPr algn="ctr">
              <a:defRPr/>
            </a:pPr>
            <a:r>
              <a:rPr lang="en-US" sz="2200" b="1" dirty="0">
                <a:solidFill>
                  <a:schemeClr val="bg1"/>
                </a:solidFill>
              </a:rPr>
              <a:t>Endpoints</a:t>
            </a:r>
            <a:endParaRPr lang="en-US" sz="2200" dirty="0">
              <a:solidFill>
                <a:schemeClr val="bg1"/>
              </a:solidFill>
            </a:endParaRPr>
          </a:p>
          <a:p>
            <a:pPr algn="ctr">
              <a:defRPr/>
            </a:pPr>
            <a:r>
              <a:rPr lang="en-US" dirty="0">
                <a:solidFill>
                  <a:schemeClr val="bg1"/>
                </a:solidFill>
              </a:rPr>
              <a:t>Treatment decisions</a:t>
            </a:r>
          </a:p>
          <a:p>
            <a:pPr algn="ctr">
              <a:defRPr/>
            </a:pPr>
            <a:r>
              <a:rPr lang="en-US" dirty="0">
                <a:solidFill>
                  <a:schemeClr val="bg1"/>
                </a:solidFill>
              </a:rPr>
              <a:t>Treatment completion</a:t>
            </a:r>
          </a:p>
          <a:p>
            <a:pPr algn="ctr">
              <a:defRPr/>
            </a:pPr>
            <a:r>
              <a:rPr lang="en-US" dirty="0">
                <a:solidFill>
                  <a:schemeClr val="bg1"/>
                </a:solidFill>
              </a:rPr>
              <a:t>Treatment response</a:t>
            </a:r>
          </a:p>
          <a:p>
            <a:pPr algn="ctr">
              <a:defRPr/>
            </a:pPr>
            <a:r>
              <a:rPr lang="en-US" dirty="0">
                <a:solidFill>
                  <a:schemeClr val="bg1"/>
                </a:solidFill>
              </a:rPr>
              <a:t>Disease-free survival</a:t>
            </a:r>
          </a:p>
          <a:p>
            <a:pPr algn="ctr">
              <a:defRPr/>
            </a:pPr>
            <a:r>
              <a:rPr lang="en-US" dirty="0">
                <a:solidFill>
                  <a:schemeClr val="bg1"/>
                </a:solidFill>
              </a:rPr>
              <a:t>Cancer-specific mortality</a:t>
            </a:r>
          </a:p>
          <a:p>
            <a:pPr algn="ctr">
              <a:defRPr/>
            </a:pPr>
            <a:r>
              <a:rPr lang="en-US" dirty="0">
                <a:solidFill>
                  <a:schemeClr val="bg1"/>
                </a:solidFill>
              </a:rPr>
              <a:t>Overall survival</a:t>
            </a:r>
          </a:p>
          <a:p>
            <a:pPr>
              <a:defRPr/>
            </a:pPr>
            <a:endParaRPr lang="en-CA" sz="1400" dirty="0"/>
          </a:p>
        </p:txBody>
      </p:sp>
      <p:sp>
        <p:nvSpPr>
          <p:cNvPr id="27" name="TextBox 26"/>
          <p:cNvSpPr txBox="1"/>
          <p:nvPr/>
        </p:nvSpPr>
        <p:spPr>
          <a:xfrm>
            <a:off x="7144941" y="6519446"/>
            <a:ext cx="5091398" cy="338554"/>
          </a:xfrm>
          <a:prstGeom prst="rect">
            <a:avLst/>
          </a:prstGeom>
          <a:noFill/>
        </p:spPr>
        <p:txBody>
          <a:bodyPr wrap="square" rtlCol="0">
            <a:spAutoFit/>
          </a:bodyPr>
          <a:lstStyle/>
          <a:p>
            <a:pPr algn="r"/>
            <a:r>
              <a:rPr lang="en-US" sz="1600" dirty="0"/>
              <a:t>Courneya et al., </a:t>
            </a:r>
            <a:r>
              <a:rPr lang="en-US" sz="1600" i="1" dirty="0"/>
              <a:t>BMC Cancer </a:t>
            </a:r>
            <a:r>
              <a:rPr lang="en-US" sz="1600" dirty="0"/>
              <a:t>2012, 12:525</a:t>
            </a: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479" y="1096554"/>
            <a:ext cx="1733550" cy="1069293"/>
          </a:xfrm>
          <a:prstGeom prst="rect">
            <a:avLst/>
          </a:prstGeom>
        </p:spPr>
      </p:pic>
      <p:sp>
        <p:nvSpPr>
          <p:cNvPr id="29" name="Text Box 17"/>
          <p:cNvSpPr txBox="1">
            <a:spLocks noChangeArrowheads="1"/>
          </p:cNvSpPr>
          <p:nvPr/>
        </p:nvSpPr>
        <p:spPr bwMode="auto">
          <a:xfrm>
            <a:off x="4626591" y="1088368"/>
            <a:ext cx="1407541" cy="128128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defRPr/>
            </a:pPr>
            <a:r>
              <a:rPr lang="en-US" b="1" u="sng" dirty="0"/>
              <a:t>Project #3: Vallance PI</a:t>
            </a:r>
            <a:endParaRPr lang="en-US" dirty="0"/>
          </a:p>
          <a:p>
            <a:pPr algn="ctr">
              <a:defRPr/>
            </a:pPr>
            <a:r>
              <a:rPr lang="en-US" dirty="0"/>
              <a:t>PA, HRF, and PROs</a:t>
            </a:r>
            <a:endParaRPr lang="en-US" dirty="0">
              <a:latin typeface="Times New Roman" pitchFamily="18" charset="0"/>
            </a:endParaRPr>
          </a:p>
        </p:txBody>
      </p:sp>
      <p:sp>
        <p:nvSpPr>
          <p:cNvPr id="30" name="Text Box 18"/>
          <p:cNvSpPr txBox="1">
            <a:spLocks noChangeArrowheads="1"/>
          </p:cNvSpPr>
          <p:nvPr/>
        </p:nvSpPr>
        <p:spPr bwMode="auto">
          <a:xfrm>
            <a:off x="2602927" y="1096554"/>
            <a:ext cx="1655618" cy="128128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defRPr/>
            </a:pPr>
            <a:r>
              <a:rPr lang="en-US" b="1" u="sng" dirty="0"/>
              <a:t>Project #5: Culos-Reed PI</a:t>
            </a:r>
            <a:endParaRPr lang="en-US" dirty="0"/>
          </a:p>
          <a:p>
            <a:pPr algn="ctr">
              <a:defRPr/>
            </a:pPr>
            <a:r>
              <a:rPr lang="en-US" dirty="0"/>
              <a:t>Determinants of PA and HRF</a:t>
            </a:r>
            <a:endParaRPr lang="en-US" dirty="0">
              <a:latin typeface="Times New Roman" pitchFamily="18" charset="0"/>
            </a:endParaRPr>
          </a:p>
        </p:txBody>
      </p:sp>
      <p:sp>
        <p:nvSpPr>
          <p:cNvPr id="31" name="Text Box 19"/>
          <p:cNvSpPr txBox="1">
            <a:spLocks noChangeArrowheads="1"/>
          </p:cNvSpPr>
          <p:nvPr/>
        </p:nvSpPr>
        <p:spPr bwMode="auto">
          <a:xfrm>
            <a:off x="5694489" y="5225380"/>
            <a:ext cx="1524000" cy="149031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defRPr/>
            </a:pPr>
            <a:r>
              <a:rPr lang="en-US" b="1" u="sng" dirty="0"/>
              <a:t>Project #2: Friedenreich PI</a:t>
            </a:r>
            <a:endParaRPr lang="en-US" dirty="0"/>
          </a:p>
          <a:p>
            <a:pPr algn="ctr">
              <a:defRPr/>
            </a:pPr>
            <a:r>
              <a:rPr lang="en-US" dirty="0"/>
              <a:t>PA, HRF, and Mechanisms</a:t>
            </a:r>
            <a:endParaRPr lang="en-US" dirty="0">
              <a:latin typeface="Times New Roman" pitchFamily="18" charset="0"/>
            </a:endParaRPr>
          </a:p>
        </p:txBody>
      </p:sp>
      <p:sp>
        <p:nvSpPr>
          <p:cNvPr id="32" name="Text Box 16"/>
          <p:cNvSpPr txBox="1">
            <a:spLocks noChangeArrowheads="1"/>
          </p:cNvSpPr>
          <p:nvPr/>
        </p:nvSpPr>
        <p:spPr bwMode="auto">
          <a:xfrm>
            <a:off x="3310483" y="5225380"/>
            <a:ext cx="1660490" cy="149031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defRPr/>
            </a:pPr>
            <a:r>
              <a:rPr lang="en-US" b="1" u="sng" dirty="0"/>
              <a:t>Project #1: Courneya PI</a:t>
            </a:r>
            <a:endParaRPr lang="en-US" dirty="0"/>
          </a:p>
          <a:p>
            <a:pPr algn="ctr">
              <a:defRPr/>
            </a:pPr>
            <a:r>
              <a:rPr lang="en-US" dirty="0"/>
              <a:t>PA, HRF, and Disease Endpoints</a:t>
            </a:r>
            <a:endParaRPr lang="en-US" dirty="0">
              <a:latin typeface="Times New Roman" pitchFamily="18" charset="0"/>
            </a:endParaRPr>
          </a:p>
        </p:txBody>
      </p:sp>
      <p:sp>
        <p:nvSpPr>
          <p:cNvPr id="2" name="TextBox 1"/>
          <p:cNvSpPr txBox="1"/>
          <p:nvPr/>
        </p:nvSpPr>
        <p:spPr>
          <a:xfrm>
            <a:off x="142175" y="5937502"/>
            <a:ext cx="3223579" cy="1077218"/>
          </a:xfrm>
          <a:prstGeom prst="rect">
            <a:avLst/>
          </a:prstGeom>
          <a:noFill/>
        </p:spPr>
        <p:txBody>
          <a:bodyPr wrap="square" rtlCol="0">
            <a:spAutoFit/>
          </a:bodyPr>
          <a:lstStyle/>
          <a:p>
            <a:r>
              <a:rPr lang="en-US" sz="1600" dirty="0" smtClean="0">
                <a:solidFill>
                  <a:schemeClr val="tx1">
                    <a:lumMod val="65000"/>
                    <a:lumOff val="35000"/>
                  </a:schemeClr>
                </a:solidFill>
              </a:rPr>
              <a:t>PA: Physical activity</a:t>
            </a:r>
          </a:p>
          <a:p>
            <a:r>
              <a:rPr lang="en-US" sz="1600" dirty="0" smtClean="0">
                <a:solidFill>
                  <a:schemeClr val="tx1">
                    <a:lumMod val="65000"/>
                    <a:lumOff val="35000"/>
                  </a:schemeClr>
                </a:solidFill>
              </a:rPr>
              <a:t>HRF: Health-related fitness</a:t>
            </a:r>
          </a:p>
          <a:p>
            <a:r>
              <a:rPr lang="en-US" sz="1600" dirty="0" smtClean="0">
                <a:solidFill>
                  <a:schemeClr val="tx1">
                    <a:lumMod val="65000"/>
                    <a:lumOff val="35000"/>
                  </a:schemeClr>
                </a:solidFill>
              </a:rPr>
              <a:t>PROs: Patient-reported outcomes</a:t>
            </a:r>
          </a:p>
          <a:p>
            <a:endParaRPr lang="en-US" sz="1600" dirty="0">
              <a:solidFill>
                <a:schemeClr val="tx1">
                  <a:lumMod val="65000"/>
                  <a:lumOff val="35000"/>
                </a:schemeClr>
              </a:solidFill>
            </a:endParaRPr>
          </a:p>
        </p:txBody>
      </p:sp>
    </p:spTree>
    <p:extLst>
      <p:ext uri="{BB962C8B-B14F-4D97-AF65-F5344CB8AC3E}">
        <p14:creationId xmlns:p14="http://schemas.microsoft.com/office/powerpoint/2010/main" val="4076513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867" y="1635514"/>
            <a:ext cx="3413847" cy="4822454"/>
          </a:xfrm>
          <a:solidFill>
            <a:schemeClr val="accent1"/>
          </a:solidFill>
        </p:spPr>
        <p:txBody>
          <a:bodyPr>
            <a:noAutofit/>
          </a:bodyPr>
          <a:lstStyle/>
          <a:p>
            <a:r>
              <a:rPr lang="en-US" dirty="0" smtClean="0">
                <a:solidFill>
                  <a:schemeClr val="bg1"/>
                </a:solidFill>
              </a:rPr>
              <a:t>Hypothesized biologic </a:t>
            </a:r>
            <a:r>
              <a:rPr lang="en-US" dirty="0">
                <a:solidFill>
                  <a:schemeClr val="bg1"/>
                </a:solidFill>
              </a:rPr>
              <a:t>m</a:t>
            </a:r>
            <a:r>
              <a:rPr lang="en-US" dirty="0" smtClean="0">
                <a:solidFill>
                  <a:schemeClr val="bg1"/>
                </a:solidFill>
              </a:rPr>
              <a:t>echanisms for physical </a:t>
            </a:r>
            <a:r>
              <a:rPr lang="en-US" dirty="0">
                <a:solidFill>
                  <a:schemeClr val="bg1"/>
                </a:solidFill>
              </a:rPr>
              <a:t>a</a:t>
            </a:r>
            <a:r>
              <a:rPr lang="en-US" dirty="0" smtClean="0">
                <a:solidFill>
                  <a:schemeClr val="bg1"/>
                </a:solidFill>
              </a:rPr>
              <a:t>ctivity, fitness and </a:t>
            </a:r>
            <a:r>
              <a:rPr lang="en-US" dirty="0" smtClean="0">
                <a:solidFill>
                  <a:srgbClr val="FFFF00"/>
                </a:solidFill>
              </a:rPr>
              <a:t>breast </a:t>
            </a:r>
            <a:r>
              <a:rPr lang="en-US" dirty="0">
                <a:solidFill>
                  <a:srgbClr val="FFFF00"/>
                </a:solidFill>
              </a:rPr>
              <a:t>c</a:t>
            </a:r>
            <a:r>
              <a:rPr lang="en-US" dirty="0" smtClean="0">
                <a:solidFill>
                  <a:srgbClr val="FFFF00"/>
                </a:solidFill>
              </a:rPr>
              <a:t>ancer </a:t>
            </a:r>
            <a:r>
              <a:rPr lang="en-US" dirty="0">
                <a:solidFill>
                  <a:srgbClr val="FFFF00"/>
                </a:solidFill>
              </a:rPr>
              <a:t>o</a:t>
            </a:r>
            <a:r>
              <a:rPr lang="en-US" dirty="0" smtClean="0">
                <a:solidFill>
                  <a:srgbClr val="FFFF00"/>
                </a:solidFill>
              </a:rPr>
              <a:t>utcomes</a:t>
            </a:r>
            <a:endParaRPr lang="en-US" dirty="0">
              <a:solidFill>
                <a:srgbClr val="FFFF00"/>
              </a:solidFill>
            </a:endParaRPr>
          </a:p>
        </p:txBody>
      </p:sp>
      <p:grpSp>
        <p:nvGrpSpPr>
          <p:cNvPr id="4" name="Group 2"/>
          <p:cNvGrpSpPr>
            <a:grpSpLocks/>
          </p:cNvGrpSpPr>
          <p:nvPr/>
        </p:nvGrpSpPr>
        <p:grpSpPr bwMode="auto">
          <a:xfrm>
            <a:off x="2967492" y="-5574"/>
            <a:ext cx="8907687" cy="6757223"/>
            <a:chOff x="105127425" y="106674162"/>
            <a:chExt cx="9300767" cy="7397237"/>
          </a:xfrm>
        </p:grpSpPr>
        <p:sp>
          <p:nvSpPr>
            <p:cNvPr id="5" name="Rectangle 3"/>
            <p:cNvSpPr>
              <a:spLocks noChangeArrowheads="1"/>
            </p:cNvSpPr>
            <p:nvPr/>
          </p:nvSpPr>
          <p:spPr bwMode="auto">
            <a:xfrm>
              <a:off x="107208821" y="108366041"/>
              <a:ext cx="1228724" cy="683958"/>
            </a:xfrm>
            <a:prstGeom prst="rect">
              <a:avLst/>
            </a:prstGeom>
            <a:solidFill>
              <a:srgbClr val="96DCFF"/>
            </a:solidFill>
            <a:ln w="9525" algn="in">
              <a:solidFill>
                <a:schemeClr val="accent5">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BMI</a:t>
              </a:r>
            </a:p>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body weight</a:t>
              </a:r>
              <a:endParaRPr kumimoji="0" lang="en-US" altLang="en-US" sz="1400" b="0" i="0" u="none" strike="noStrike" cap="none" normalizeH="0" baseline="0" dirty="0" smtClean="0">
                <a:ln>
                  <a:noFill/>
                </a:ln>
                <a:solidFill>
                  <a:schemeClr val="tx1"/>
                </a:solidFill>
                <a:effectLst/>
              </a:endParaRPr>
            </a:p>
          </p:txBody>
        </p:sp>
        <p:sp>
          <p:nvSpPr>
            <p:cNvPr id="6" name="Rectangle 4"/>
            <p:cNvSpPr>
              <a:spLocks noChangeArrowheads="1"/>
            </p:cNvSpPr>
            <p:nvPr/>
          </p:nvSpPr>
          <p:spPr bwMode="auto">
            <a:xfrm>
              <a:off x="107156250" y="110812007"/>
              <a:ext cx="1228724" cy="1543049"/>
            </a:xfrm>
            <a:prstGeom prst="rect">
              <a:avLst/>
            </a:prstGeom>
            <a:solidFill>
              <a:srgbClr val="96DCFF"/>
            </a:solidFill>
            <a:ln w="9525" algn="in">
              <a:solidFill>
                <a:schemeClr val="accent5">
                  <a:lumMod val="50000"/>
                </a:schemeClr>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TNF-</a:t>
              </a:r>
              <a:r>
                <a:rPr kumimoji="0" lang="el-GR" altLang="en-US" sz="1400" b="0" i="0" u="none" strike="noStrike" cap="none" normalizeH="0" baseline="0" noProof="1" smtClean="0">
                  <a:ln>
                    <a:noFill/>
                  </a:ln>
                  <a:solidFill>
                    <a:srgbClr val="000000"/>
                  </a:solidFill>
                  <a:effectLst/>
                </a:rPr>
                <a:t>α</a:t>
              </a:r>
            </a:p>
            <a:p>
              <a:pPr marL="0" marR="0" lvl="0" indent="0" algn="ctr" defTabSz="914400" rtl="0" eaLnBrk="0" fontAlgn="base" latinLnBrk="0" hangingPunct="0">
                <a:lnSpc>
                  <a:spcPct val="100000"/>
                </a:lnSpc>
                <a:spcBef>
                  <a:spcPts val="100"/>
                </a:spcBef>
                <a:spcAft>
                  <a:spcPts val="100"/>
                </a:spcAft>
                <a:buClrTx/>
                <a:buSzTx/>
                <a:buFontTx/>
                <a:buNone/>
                <a:tabLst/>
              </a:pPr>
              <a:r>
                <a:rPr kumimoji="0" lang="el-GR" altLang="en-US" sz="1400" b="0" i="0" u="none" strike="noStrike" cap="none" normalizeH="0" baseline="0" noProof="1" smtClean="0">
                  <a:ln>
                    <a:noFill/>
                  </a:ln>
                  <a:solidFill>
                    <a:srgbClr val="000000"/>
                  </a:solidFill>
                  <a:effectLst/>
                </a:rPr>
                <a:t>↕</a:t>
              </a:r>
              <a:endParaRPr kumimoji="0" lang="en-US" altLang="en-US" sz="1400" b="0" i="0"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IL-6</a:t>
              </a:r>
            </a:p>
            <a:p>
              <a:pPr marL="0" marR="0" lvl="0" indent="0" algn="ctr" defTabSz="914400" rtl="0" eaLnBrk="0" fontAlgn="base" latinLnBrk="0" hangingPunct="0">
                <a:lnSpc>
                  <a:spcPct val="100000"/>
                </a:lnSpc>
                <a:spcBef>
                  <a:spcPts val="100"/>
                </a:spcBef>
                <a:spcAft>
                  <a:spcPts val="100"/>
                </a:spcAft>
                <a:buClrTx/>
                <a:buSzTx/>
                <a:buFontTx/>
                <a:buNone/>
                <a:tabLst/>
              </a:pPr>
              <a:endParaRPr kumimoji="0" lang="en-US" altLang="en-US" sz="1400" b="0" i="0"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C-reactive protein</a:t>
              </a:r>
              <a:endParaRPr kumimoji="0" lang="en-US" altLang="en-US" sz="1400" b="0" i="0" u="none" strike="noStrike" cap="none" normalizeH="0" baseline="0" dirty="0" smtClean="0">
                <a:ln>
                  <a:noFill/>
                </a:ln>
                <a:solidFill>
                  <a:schemeClr val="tx1"/>
                </a:solidFill>
                <a:effectLst/>
              </a:endParaRPr>
            </a:p>
          </p:txBody>
        </p:sp>
        <p:sp>
          <p:nvSpPr>
            <p:cNvPr id="7" name="Rectangle 5"/>
            <p:cNvSpPr>
              <a:spLocks noChangeArrowheads="1"/>
            </p:cNvSpPr>
            <p:nvPr/>
          </p:nvSpPr>
          <p:spPr bwMode="auto">
            <a:xfrm>
              <a:off x="109956600" y="110240508"/>
              <a:ext cx="1028700" cy="344742"/>
            </a:xfrm>
            <a:prstGeom prst="rect">
              <a:avLst/>
            </a:prstGeom>
            <a:solidFill>
              <a:srgbClr val="96D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insulin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noChangeArrowheads="1"/>
            </p:cNvSpPr>
            <p:nvPr/>
          </p:nvSpPr>
          <p:spPr bwMode="auto">
            <a:xfrm>
              <a:off x="108699298" y="108354558"/>
              <a:ext cx="1085852" cy="683957"/>
            </a:xfrm>
            <a:prstGeom prst="rect">
              <a:avLst/>
            </a:prstGeom>
            <a:solidFill>
              <a:srgbClr val="96D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latin typeface="Arial" panose="020B0604020202020204" pitchFamily="34" charset="0"/>
                </a:rPr>
                <a:t>↑</a:t>
              </a:r>
              <a:r>
                <a:rPr kumimoji="0" lang="en-US" altLang="en-US" sz="1400" b="0" i="0" u="none" strike="noStrike" cap="none" normalizeH="0" baseline="0" dirty="0" smtClean="0">
                  <a:ln>
                    <a:noFill/>
                  </a:ln>
                  <a:solidFill>
                    <a:srgbClr val="000000"/>
                  </a:solidFill>
                  <a:effectLst/>
                  <a:latin typeface="Arial" panose="020B0604020202020204" pitchFamily="34" charset="0"/>
                </a:rPr>
                <a:t> </a:t>
              </a:r>
              <a:r>
                <a:rPr kumimoji="0" lang="en-US" altLang="en-US" sz="1400" b="0" i="0" u="none" strike="noStrike" cap="none" normalizeH="0" baseline="0" dirty="0" smtClean="0">
                  <a:ln>
                    <a:noFill/>
                  </a:ln>
                  <a:solidFill>
                    <a:srgbClr val="000000"/>
                  </a:solidFill>
                  <a:effectLst/>
                </a:rPr>
                <a:t>androgens</a:t>
              </a:r>
            </a:p>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 SHBG</a:t>
              </a:r>
              <a:endParaRPr kumimoji="0" lang="en-US" altLang="en-US" sz="1400" b="0" i="0" u="none" strike="noStrike" cap="none" normalizeH="0" baseline="0" dirty="0" smtClean="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Oval 7"/>
            <p:cNvSpPr>
              <a:spLocks noChangeArrowheads="1"/>
            </p:cNvSpPr>
            <p:nvPr/>
          </p:nvSpPr>
          <p:spPr bwMode="auto">
            <a:xfrm>
              <a:off x="112871250" y="107325858"/>
              <a:ext cx="1314450" cy="5657850"/>
            </a:xfrm>
            <a:prstGeom prst="ellipse">
              <a:avLst/>
            </a:prstGeom>
            <a:solidFill>
              <a:srgbClr val="FF5050"/>
            </a:solidFill>
            <a:ln w="9525" algn="in">
              <a:no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ts val="100"/>
                </a:spcBef>
                <a:spcAft>
                  <a:spcPts val="100"/>
                </a:spcAft>
                <a:buClrTx/>
                <a:buSzTx/>
                <a:buFontTx/>
                <a:buNone/>
                <a:tabLst/>
              </a:pPr>
              <a:endParaRPr kumimoji="0" lang="en-US" altLang="en-US" sz="1000" b="0" i="0" u="none" strike="noStrike" cap="none" normalizeH="0" baseline="0" noProof="1"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ts val="100"/>
                </a:spcBef>
                <a:spcAft>
                  <a:spcPts val="100"/>
                </a:spcAft>
                <a:buClrTx/>
                <a:buSzTx/>
                <a:buFontTx/>
                <a:buNone/>
                <a:tabLst/>
              </a:pPr>
              <a:endParaRPr kumimoji="0" lang="en-US" altLang="en-US" sz="1000" b="0" i="0" u="none" strike="noStrike" cap="none" normalizeH="0" baseline="0" noProof="1"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ts val="100"/>
                </a:spcBef>
                <a:spcAft>
                  <a:spcPts val="100"/>
                </a:spcAft>
                <a:buClrTx/>
                <a:buSzTx/>
                <a:buFontTx/>
                <a:buNone/>
                <a:tabLst/>
              </a:pPr>
              <a:endParaRPr kumimoji="0" lang="en-US" altLang="en-US" sz="1000" b="0" i="0" u="none" strike="noStrike" cap="none" normalizeH="0" baseline="0" noProof="1"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ts val="100"/>
                </a:spcBef>
                <a:spcAft>
                  <a:spcPts val="100"/>
                </a:spcAft>
                <a:buClrTx/>
                <a:buSzTx/>
                <a:buFontTx/>
                <a:buNone/>
                <a:tabLst/>
              </a:pPr>
              <a:endParaRPr kumimoji="0" lang="en-US" altLang="en-US" sz="1000" b="0" i="0" u="none" strike="noStrike" cap="none" normalizeH="0" baseline="0" noProof="1"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ts val="100"/>
                </a:spcBef>
                <a:spcAft>
                  <a:spcPts val="100"/>
                </a:spcAft>
                <a:buClrTx/>
                <a:buSzTx/>
                <a:buFontTx/>
                <a:buNone/>
                <a:tabLst/>
              </a:pPr>
              <a:endParaRPr kumimoji="0" lang="en-US" altLang="en-US" sz="1000" b="0" i="0" u="none" strike="noStrike" cap="none" normalizeH="0" baseline="0" noProof="1"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ts val="100"/>
                </a:spcBef>
                <a:spcAft>
                  <a:spcPts val="100"/>
                </a:spcAft>
                <a:buClrTx/>
                <a:buSzTx/>
                <a:buFontTx/>
                <a:buNone/>
                <a:tabLst/>
              </a:pPr>
              <a:endParaRPr kumimoji="0" lang="en-US" altLang="en-US" sz="1200" b="0" i="0" u="none" strike="noStrike" cap="none" normalizeH="0" baseline="0" noProof="1" smtClean="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dirty="0" smtClean="0">
                  <a:ln>
                    <a:noFill/>
                  </a:ln>
                  <a:solidFill>
                    <a:srgbClr val="000000"/>
                  </a:solidFill>
                  <a:effectLst/>
                </a:rPr>
                <a:t> Increased breast </a:t>
              </a:r>
            </a:p>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dirty="0" smtClean="0">
                  <a:ln>
                    <a:noFill/>
                  </a:ln>
                  <a:solidFill>
                    <a:srgbClr val="000000"/>
                  </a:solidFill>
                  <a:effectLst/>
                </a:rPr>
                <a:t>cancer      mortality and         recurrence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p:txBody>
        </p:sp>
        <p:sp>
          <p:nvSpPr>
            <p:cNvPr id="10" name="AutoShape 8"/>
            <p:cNvSpPr>
              <a:spLocks noChangeArrowheads="1"/>
            </p:cNvSpPr>
            <p:nvPr/>
          </p:nvSpPr>
          <p:spPr bwMode="auto">
            <a:xfrm>
              <a:off x="106813349" y="106864974"/>
              <a:ext cx="1543049" cy="1605726"/>
            </a:xfrm>
            <a:prstGeom prst="irregularSeal1">
              <a:avLst/>
            </a:prstGeom>
            <a:solidFill>
              <a:srgbClr val="FF9999"/>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ts val="300"/>
                </a:spcBef>
                <a:spcAft>
                  <a:spcPct val="0"/>
                </a:spcAft>
              </a:pPr>
              <a:r>
                <a:rPr lang="en-US" altLang="en-US" sz="1400" b="1" dirty="0">
                  <a:solidFill>
                    <a:srgbClr val="000000"/>
                  </a:solidFill>
                </a:rPr>
                <a:t>BODY FAT</a:t>
              </a:r>
              <a:endParaRPr lang="en-US" altLang="en-US" sz="1400" dirty="0"/>
            </a:p>
            <a:p>
              <a:pPr marL="0" marR="0" lvl="0" indent="0" algn="ctr" defTabSz="914400" rtl="0" eaLnBrk="0" fontAlgn="base" latinLnBrk="0" hangingPunct="0">
                <a:lnSpc>
                  <a:spcPct val="100000"/>
                </a:lnSpc>
                <a:spcBef>
                  <a:spcPts val="300"/>
                </a:spcBef>
                <a:spcAft>
                  <a:spcPct val="0"/>
                </a:spcAft>
                <a:buClrTx/>
                <a:buSzTx/>
                <a:buFontTx/>
                <a:buNone/>
                <a:tabLst/>
              </a:pPr>
              <a:endParaRPr kumimoji="0" lang="en-US" altLang="en-US" sz="1000" b="1" i="0" u="none" strike="noStrike" cap="none" normalizeH="0" baseline="0" dirty="0" smtClean="0">
                <a:ln>
                  <a:noFill/>
                </a:ln>
                <a:solidFill>
                  <a:srgbClr val="000000"/>
                </a:solidFill>
                <a:effectLst/>
                <a:latin typeface="Arial" panose="020B0604020202020204" pitchFamily="34" charset="0"/>
              </a:endParaRPr>
            </a:p>
          </p:txBody>
        </p:sp>
        <p:sp>
          <p:nvSpPr>
            <p:cNvPr id="11" name="AutoShape 9"/>
            <p:cNvSpPr>
              <a:spLocks noChangeArrowheads="1"/>
            </p:cNvSpPr>
            <p:nvPr/>
          </p:nvSpPr>
          <p:spPr bwMode="auto">
            <a:xfrm>
              <a:off x="110070899" y="111785400"/>
              <a:ext cx="2198112" cy="1452969"/>
            </a:xfrm>
            <a:prstGeom prst="irregularSeal1">
              <a:avLst/>
            </a:prstGeom>
            <a:solidFill>
              <a:srgbClr val="FF9999"/>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rPr>
                <a:t>INSULIN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rPr>
                <a:t>RESISTANCE</a:t>
              </a:r>
              <a:endParaRPr kumimoji="0" lang="en-US" altLang="en-US" sz="1400" b="0" i="0" u="none" strike="noStrike" cap="none" normalizeH="0" baseline="0" smtClean="0">
                <a:ln>
                  <a:noFill/>
                </a:ln>
                <a:solidFill>
                  <a:schemeClr val="tx1"/>
                </a:solidFill>
                <a:effectLst/>
              </a:endParaRPr>
            </a:p>
          </p:txBody>
        </p:sp>
        <p:sp>
          <p:nvSpPr>
            <p:cNvPr id="12" name="AutoShape 10"/>
            <p:cNvSpPr>
              <a:spLocks noChangeArrowheads="1"/>
            </p:cNvSpPr>
            <p:nvPr/>
          </p:nvSpPr>
          <p:spPr bwMode="auto">
            <a:xfrm>
              <a:off x="106710200" y="112242599"/>
              <a:ext cx="2569843" cy="1389123"/>
            </a:xfrm>
            <a:prstGeom prst="irregularSeal1">
              <a:avLst/>
            </a:prstGeom>
            <a:solidFill>
              <a:srgbClr val="FF9999"/>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ts val="300"/>
                </a:spcBef>
                <a:spcAft>
                  <a:spcPct val="0"/>
                </a:spcAft>
                <a:buClrTx/>
                <a:buSzTx/>
                <a:buFontTx/>
                <a:buNone/>
                <a:tabLst/>
              </a:pPr>
              <a:r>
                <a:rPr kumimoji="0" lang="en-US" altLang="en-US" sz="1400" b="1" i="0" u="none" strike="noStrike" cap="none" normalizeH="0" baseline="0" dirty="0" smtClean="0">
                  <a:ln>
                    <a:noFill/>
                  </a:ln>
                  <a:solidFill>
                    <a:srgbClr val="000000"/>
                  </a:solidFill>
                  <a:effectLst/>
                </a:rPr>
                <a:t>INFLAMMATION</a:t>
              </a:r>
              <a:endParaRPr kumimoji="0" lang="en-US" altLang="en-US" sz="1400" b="0" i="0" u="none" strike="noStrike" cap="none" normalizeH="0" baseline="0" dirty="0" smtClean="0">
                <a:ln>
                  <a:noFill/>
                </a:ln>
                <a:solidFill>
                  <a:schemeClr val="tx1"/>
                </a:solidFill>
                <a:effectLst/>
              </a:endParaRPr>
            </a:p>
          </p:txBody>
        </p:sp>
        <p:sp>
          <p:nvSpPr>
            <p:cNvPr id="13" name="Line 11"/>
            <p:cNvSpPr>
              <a:spLocks noChangeShapeType="1"/>
            </p:cNvSpPr>
            <p:nvPr/>
          </p:nvSpPr>
          <p:spPr bwMode="auto">
            <a:xfrm>
              <a:off x="110985300" y="110469108"/>
              <a:ext cx="1885950" cy="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p:cNvSpPr>
              <a:spLocks noChangeShapeType="1"/>
            </p:cNvSpPr>
            <p:nvPr/>
          </p:nvSpPr>
          <p:spPr bwMode="auto">
            <a:xfrm>
              <a:off x="109670850" y="108640308"/>
              <a:ext cx="4000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p:cNvSpPr>
              <a:spLocks noChangeShapeType="1"/>
            </p:cNvSpPr>
            <p:nvPr/>
          </p:nvSpPr>
          <p:spPr bwMode="auto">
            <a:xfrm>
              <a:off x="108356399" y="108638465"/>
              <a:ext cx="457201" cy="184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62" name="AutoShape 14"/>
            <p:cNvCxnSpPr>
              <a:cxnSpLocks noChangeShapeType="1"/>
            </p:cNvCxnSpPr>
            <p:nvPr/>
          </p:nvCxnSpPr>
          <p:spPr bwMode="auto">
            <a:xfrm>
              <a:off x="107581823" y="109246501"/>
              <a:ext cx="946916" cy="484956"/>
            </a:xfrm>
            <a:prstGeom prst="bentConnector2">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Line 15"/>
            <p:cNvSpPr>
              <a:spLocks noChangeShapeType="1"/>
            </p:cNvSpPr>
            <p:nvPr/>
          </p:nvSpPr>
          <p:spPr bwMode="auto">
            <a:xfrm flipH="1">
              <a:off x="107606773" y="109048920"/>
              <a:ext cx="1697" cy="177349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p:cNvSpPr>
              <a:spLocks noChangeShapeType="1"/>
            </p:cNvSpPr>
            <p:nvPr/>
          </p:nvSpPr>
          <p:spPr bwMode="auto">
            <a:xfrm>
              <a:off x="108127800" y="110011908"/>
              <a:ext cx="0" cy="800100"/>
            </a:xfrm>
            <a:prstGeom prst="line">
              <a:avLst/>
            </a:prstGeom>
            <a:noFill/>
            <a:ln w="9525">
              <a:solidFill>
                <a:srgbClr val="CCCC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65" name="AutoShape 17"/>
            <p:cNvCxnSpPr>
              <a:cxnSpLocks noChangeShapeType="1"/>
            </p:cNvCxnSpPr>
            <p:nvPr/>
          </p:nvCxnSpPr>
          <p:spPr bwMode="auto">
            <a:xfrm rot="5400000">
              <a:off x="109353668" y="108271690"/>
              <a:ext cx="571500" cy="1994535"/>
            </a:xfrm>
            <a:prstGeom prst="bentConnector3">
              <a:avLst>
                <a:gd name="adj1" fmla="val 50000"/>
              </a:avLst>
            </a:prstGeom>
            <a:noFill/>
            <a:ln w="9525">
              <a:solidFill>
                <a:srgbClr val="CCCCCC"/>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Line 18"/>
            <p:cNvSpPr>
              <a:spLocks noChangeShapeType="1"/>
            </p:cNvSpPr>
            <p:nvPr/>
          </p:nvSpPr>
          <p:spPr bwMode="auto">
            <a:xfrm>
              <a:off x="110985300" y="108640308"/>
              <a:ext cx="20002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67" name="AutoShape 19"/>
            <p:cNvCxnSpPr>
              <a:cxnSpLocks noChangeShapeType="1"/>
              <a:endCxn id="7" idx="0"/>
            </p:cNvCxnSpPr>
            <p:nvPr/>
          </p:nvCxnSpPr>
          <p:spPr bwMode="auto">
            <a:xfrm>
              <a:off x="109110780" y="109669008"/>
              <a:ext cx="1360170" cy="571500"/>
            </a:xfrm>
            <a:prstGeom prst="bentConnector2">
              <a:avLst/>
            </a:prstGeom>
            <a:noFill/>
            <a:ln w="9525">
              <a:solidFill>
                <a:srgbClr val="CCCCCC"/>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8" name="AutoShape 20"/>
            <p:cNvCxnSpPr>
              <a:cxnSpLocks noChangeShapeType="1"/>
            </p:cNvCxnSpPr>
            <p:nvPr/>
          </p:nvCxnSpPr>
          <p:spPr bwMode="auto">
            <a:xfrm flipV="1">
              <a:off x="108356400" y="108927900"/>
              <a:ext cx="2628900" cy="2571750"/>
            </a:xfrm>
            <a:prstGeom prst="bentConnector3">
              <a:avLst>
                <a:gd name="adj1" fmla="val 142509"/>
              </a:avLst>
            </a:prstGeom>
            <a:noFill/>
            <a:ln w="9525">
              <a:solidFill>
                <a:srgbClr val="CCCC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Line 21"/>
            <p:cNvSpPr>
              <a:spLocks noChangeShapeType="1"/>
            </p:cNvSpPr>
            <p:nvPr/>
          </p:nvSpPr>
          <p:spPr bwMode="auto">
            <a:xfrm>
              <a:off x="108356400" y="111556800"/>
              <a:ext cx="4572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22"/>
            <p:cNvSpPr>
              <a:spLocks noChangeShapeType="1"/>
            </p:cNvSpPr>
            <p:nvPr/>
          </p:nvSpPr>
          <p:spPr bwMode="auto">
            <a:xfrm flipV="1">
              <a:off x="109270800" y="108070650"/>
              <a:ext cx="37719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3"/>
            <p:cNvSpPr>
              <a:spLocks noChangeShapeType="1"/>
            </p:cNvSpPr>
            <p:nvPr/>
          </p:nvSpPr>
          <p:spPr bwMode="auto">
            <a:xfrm>
              <a:off x="109270800" y="108070650"/>
              <a:ext cx="0" cy="2839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4"/>
            <p:cNvSpPr>
              <a:spLocks noChangeShapeType="1"/>
            </p:cNvSpPr>
            <p:nvPr/>
          </p:nvSpPr>
          <p:spPr bwMode="auto">
            <a:xfrm>
              <a:off x="109156500" y="109728000"/>
              <a:ext cx="37147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5"/>
            <p:cNvSpPr>
              <a:spLocks noChangeShapeType="1"/>
            </p:cNvSpPr>
            <p:nvPr/>
          </p:nvSpPr>
          <p:spPr bwMode="auto">
            <a:xfrm flipV="1">
              <a:off x="110642400" y="108983208"/>
              <a:ext cx="0" cy="1257300"/>
            </a:xfrm>
            <a:prstGeom prst="line">
              <a:avLst/>
            </a:prstGeom>
            <a:noFill/>
            <a:ln w="9525">
              <a:solidFill>
                <a:srgbClr val="CC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6"/>
            <p:cNvSpPr>
              <a:spLocks noChangeShapeType="1"/>
            </p:cNvSpPr>
            <p:nvPr/>
          </p:nvSpPr>
          <p:spPr bwMode="auto">
            <a:xfrm>
              <a:off x="108299250" y="108640308"/>
              <a:ext cx="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75" name="AutoShape 27"/>
            <p:cNvCxnSpPr>
              <a:cxnSpLocks noChangeShapeType="1"/>
            </p:cNvCxnSpPr>
            <p:nvPr/>
          </p:nvCxnSpPr>
          <p:spPr bwMode="auto">
            <a:xfrm rot="16200000" flipH="1">
              <a:off x="108527850" y="108240258"/>
              <a:ext cx="1257300" cy="2743200"/>
            </a:xfrm>
            <a:prstGeom prst="bentConnector3">
              <a:avLst>
                <a:gd name="adj1" fmla="val 13634"/>
              </a:avLst>
            </a:prstGeom>
            <a:noFill/>
            <a:ln w="9525">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Line 28"/>
            <p:cNvSpPr>
              <a:spLocks noChangeShapeType="1"/>
            </p:cNvSpPr>
            <p:nvPr/>
          </p:nvSpPr>
          <p:spPr bwMode="auto">
            <a:xfrm flipV="1">
              <a:off x="109270800" y="108983208"/>
              <a:ext cx="0" cy="285750"/>
            </a:xfrm>
            <a:prstGeom prst="line">
              <a:avLst/>
            </a:prstGeom>
            <a:noFill/>
            <a:ln w="9525">
              <a:solidFill>
                <a:srgbClr val="CC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Rectangle 29"/>
            <p:cNvSpPr>
              <a:spLocks noChangeArrowheads="1"/>
            </p:cNvSpPr>
            <p:nvPr/>
          </p:nvSpPr>
          <p:spPr bwMode="auto">
            <a:xfrm>
              <a:off x="110070900" y="108299250"/>
              <a:ext cx="1022985" cy="685800"/>
            </a:xfrm>
            <a:prstGeom prst="rect">
              <a:avLst/>
            </a:prstGeom>
            <a:solidFill>
              <a:srgbClr val="96D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estrogens </a:t>
              </a:r>
            </a:p>
            <a:p>
              <a:pPr marL="0" marR="0" lvl="0" indent="0" algn="ctr" defTabSz="914400" rtl="0" eaLnBrk="0" fontAlgn="base" latinLnBrk="0" hangingPunct="0">
                <a:lnSpc>
                  <a:spcPct val="100000"/>
                </a:lnSpc>
                <a:spcBef>
                  <a:spcPts val="10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 SHBG</a:t>
              </a:r>
              <a:endParaRPr kumimoji="0" lang="en-US" altLang="en-US" sz="1400" b="0" i="0" u="none" strike="noStrike" cap="none" normalizeH="0" baseline="0" dirty="0" smtClean="0">
                <a:ln>
                  <a:noFill/>
                </a:ln>
                <a:solidFill>
                  <a:schemeClr val="tx1"/>
                </a:solidFill>
                <a:effectLst/>
              </a:endParaRPr>
            </a:p>
          </p:txBody>
        </p:sp>
        <p:sp>
          <p:nvSpPr>
            <p:cNvPr id="27" name="Rectangle 30"/>
            <p:cNvSpPr>
              <a:spLocks noChangeArrowheads="1"/>
            </p:cNvSpPr>
            <p:nvPr/>
          </p:nvSpPr>
          <p:spPr bwMode="auto">
            <a:xfrm>
              <a:off x="107956350" y="109610014"/>
              <a:ext cx="1154430" cy="444558"/>
            </a:xfrm>
            <a:prstGeom prst="rect">
              <a:avLst/>
            </a:prstGeom>
            <a:solidFill>
              <a:srgbClr val="96D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31"/>
            <p:cNvSpPr>
              <a:spLocks noChangeShapeType="1"/>
            </p:cNvSpPr>
            <p:nvPr/>
          </p:nvSpPr>
          <p:spPr bwMode="auto">
            <a:xfrm>
              <a:off x="107777454" y="111613948"/>
              <a:ext cx="7445" cy="285750"/>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AutoShape 33"/>
            <p:cNvSpPr>
              <a:spLocks noChangeArrowheads="1"/>
            </p:cNvSpPr>
            <p:nvPr/>
          </p:nvSpPr>
          <p:spPr bwMode="auto">
            <a:xfrm>
              <a:off x="106857898" y="108344969"/>
              <a:ext cx="355503" cy="354332"/>
            </a:xfrm>
            <a:prstGeom prst="flowChartTerminator">
              <a:avLst/>
            </a:prstGeom>
            <a:solidFill>
              <a:srgbClr val="FFFF99"/>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PA</a:t>
              </a:r>
              <a:endParaRPr kumimoji="0" lang="en-US" altLang="en-US" sz="1400" b="0" i="0" u="none" strike="noStrike" cap="none" normalizeH="0" baseline="0" dirty="0" smtClean="0">
                <a:ln>
                  <a:noFill/>
                </a:ln>
                <a:solidFill>
                  <a:schemeClr val="tx1"/>
                </a:solidFill>
                <a:effectLst/>
              </a:endParaRPr>
            </a:p>
          </p:txBody>
        </p:sp>
        <p:sp>
          <p:nvSpPr>
            <p:cNvPr id="31" name="AutoShape 34"/>
            <p:cNvSpPr>
              <a:spLocks noChangeArrowheads="1"/>
            </p:cNvSpPr>
            <p:nvPr/>
          </p:nvSpPr>
          <p:spPr bwMode="auto">
            <a:xfrm>
              <a:off x="106756200" y="111156750"/>
              <a:ext cx="400050" cy="398208"/>
            </a:xfrm>
            <a:prstGeom prst="flowChartTerminator">
              <a:avLst/>
            </a:prstGeom>
            <a:solidFill>
              <a:srgbClr val="FFFF99"/>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PA</a:t>
              </a:r>
              <a:endParaRPr kumimoji="0" lang="en-US" altLang="en-US" sz="1400" b="0" i="0" u="none" strike="noStrike" cap="none" normalizeH="0" baseline="0" dirty="0" smtClean="0">
                <a:ln>
                  <a:noFill/>
                </a:ln>
                <a:solidFill>
                  <a:schemeClr val="tx1"/>
                </a:solidFill>
                <a:effectLst/>
              </a:endParaRPr>
            </a:p>
          </p:txBody>
        </p:sp>
        <p:sp>
          <p:nvSpPr>
            <p:cNvPr id="2049" name="AutoShape 36"/>
            <p:cNvSpPr>
              <a:spLocks noChangeArrowheads="1"/>
            </p:cNvSpPr>
            <p:nvPr/>
          </p:nvSpPr>
          <p:spPr bwMode="auto">
            <a:xfrm>
              <a:off x="105127425" y="107898279"/>
              <a:ext cx="1913565" cy="1829722"/>
            </a:xfrm>
            <a:prstGeom prst="diamond">
              <a:avLst/>
            </a:prstGeom>
            <a:solidFill>
              <a:srgbClr val="CCCCFF"/>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rPr>
                <a:t>HT affects bone mineral density;     CT, HT may </a:t>
              </a:r>
              <a:r>
                <a:rPr kumimoji="0" lang="en-US" altLang="en-US" sz="1200" b="0" i="0" u="none" strike="noStrike" cap="none" normalizeH="0" baseline="0" noProof="1" smtClean="0">
                  <a:ln>
                    <a:noFill/>
                  </a:ln>
                  <a:solidFill>
                    <a:srgbClr val="000000"/>
                  </a:solidFill>
                  <a:effectLst/>
                </a:rPr>
                <a:t>↑ fat mass</a:t>
              </a:r>
              <a:r>
                <a:rPr kumimoji="0" lang="en-US" altLang="en-US" sz="1200" b="0" i="0" u="none" strike="noStrike" cap="none" normalizeH="0" baseline="0" dirty="0" smtClean="0">
                  <a:ln>
                    <a:noFill/>
                  </a:ln>
                  <a:solidFill>
                    <a:srgbClr val="000000"/>
                  </a:solidFill>
                  <a:effectLst/>
                </a:rPr>
                <a:t> </a:t>
              </a:r>
              <a:endParaRPr kumimoji="0" lang="en-US" altLang="en-US" sz="1200" b="0" i="0" u="none" strike="noStrike" cap="none" normalizeH="0" baseline="0" dirty="0" smtClean="0">
                <a:ln>
                  <a:noFill/>
                </a:ln>
                <a:solidFill>
                  <a:schemeClr val="tx1"/>
                </a:solidFill>
                <a:effectLst/>
              </a:endParaRPr>
            </a:p>
          </p:txBody>
        </p:sp>
        <p:sp>
          <p:nvSpPr>
            <p:cNvPr id="2050" name="Rectangle 37"/>
            <p:cNvSpPr>
              <a:spLocks noChangeArrowheads="1"/>
            </p:cNvSpPr>
            <p:nvPr/>
          </p:nvSpPr>
          <p:spPr bwMode="auto">
            <a:xfrm>
              <a:off x="110585249" y="110871000"/>
              <a:ext cx="1219567" cy="512508"/>
            </a:xfrm>
            <a:prstGeom prst="rect">
              <a:avLst/>
            </a:prstGeom>
            <a:solidFill>
              <a:srgbClr val="96D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a:t>
              </a:r>
              <a:r>
                <a:rPr kumimoji="0" lang="en-US" altLang="en-US" sz="1400" b="0" i="0" u="none" strike="noStrike" cap="none" normalizeH="0" baseline="0" dirty="0" smtClean="0">
                  <a:ln>
                    <a:noFill/>
                  </a:ln>
                  <a:solidFill>
                    <a:srgbClr val="000000"/>
                  </a:solidFill>
                  <a:effectLst/>
                </a:rPr>
                <a:t> IGF-I</a:t>
              </a:r>
            </a:p>
            <a:p>
              <a:pPr marL="0" marR="0" lvl="0" indent="0" algn="ctr" defTabSz="914400" rtl="0" eaLnBrk="0" fontAlgn="base" latinLnBrk="0" hangingPunct="0">
                <a:lnSpc>
                  <a:spcPct val="100000"/>
                </a:lnSpc>
                <a:spcBef>
                  <a:spcPct val="0"/>
                </a:spcBef>
                <a:spcAft>
                  <a:spcPts val="100"/>
                </a:spcAft>
                <a:buClrTx/>
                <a:buSzTx/>
                <a:buFontTx/>
                <a:buNone/>
                <a:tabLst/>
              </a:pPr>
              <a:r>
                <a:rPr kumimoji="0" lang="en-US" altLang="en-US" sz="1400" b="0" i="0" u="none" strike="noStrike" cap="none" normalizeH="0" baseline="0" noProof="1" smtClean="0">
                  <a:ln>
                    <a:noFill/>
                  </a:ln>
                  <a:solidFill>
                    <a:srgbClr val="000000"/>
                  </a:solidFill>
                  <a:effectLst/>
                </a:rPr>
                <a:t>↓ </a:t>
              </a:r>
              <a:r>
                <a:rPr kumimoji="0" lang="en-US" altLang="en-US" sz="1400" b="0" i="0" u="none" strike="noStrike" cap="none" normalizeH="0" baseline="0" dirty="0" smtClean="0">
                  <a:ln>
                    <a:noFill/>
                  </a:ln>
                  <a:solidFill>
                    <a:srgbClr val="000000"/>
                  </a:solidFill>
                  <a:effectLst/>
                </a:rPr>
                <a:t>IGFBP-3</a:t>
              </a:r>
            </a:p>
            <a:p>
              <a:pPr marL="0" marR="0" lvl="0" indent="0" algn="ctr" defTabSz="914400" rtl="0" eaLnBrk="0" fontAlgn="base" latinLnBrk="0" hangingPunct="0">
                <a:lnSpc>
                  <a:spcPct val="100000"/>
                </a:lnSpc>
                <a:spcBef>
                  <a:spcPct val="0"/>
                </a:spcBef>
                <a:spcAft>
                  <a:spcPts val="100"/>
                </a:spcAft>
                <a:buClrTx/>
                <a:buSzTx/>
                <a:buFontTx/>
                <a:buNone/>
                <a:tabLst/>
              </a:pPr>
              <a:endParaRPr kumimoji="0" lang="en-US" altLang="en-US" sz="10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51" name="Line 38"/>
            <p:cNvSpPr>
              <a:spLocks noChangeShapeType="1"/>
            </p:cNvSpPr>
            <p:nvPr/>
          </p:nvSpPr>
          <p:spPr bwMode="auto">
            <a:xfrm>
              <a:off x="111728250" y="111099600"/>
              <a:ext cx="1200150" cy="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2" name="Line 39"/>
            <p:cNvSpPr>
              <a:spLocks noChangeShapeType="1"/>
            </p:cNvSpPr>
            <p:nvPr/>
          </p:nvSpPr>
          <p:spPr bwMode="auto">
            <a:xfrm>
              <a:off x="110642400" y="110585250"/>
              <a:ext cx="0" cy="285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3" name="Oval 40"/>
            <p:cNvSpPr>
              <a:spLocks noChangeArrowheads="1"/>
            </p:cNvSpPr>
            <p:nvPr/>
          </p:nvSpPr>
          <p:spPr bwMode="auto">
            <a:xfrm>
              <a:off x="109785150" y="107204283"/>
              <a:ext cx="1543049" cy="685800"/>
            </a:xfrm>
            <a:prstGeom prst="ellipse">
              <a:avLst/>
            </a:prstGeom>
            <a:solidFill>
              <a:srgbClr val="CCFF99"/>
            </a:solidFill>
            <a:ln w="9525" algn="in">
              <a:solidFill>
                <a:srgbClr val="92D05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rPr>
                <a:t>Ovaries </a:t>
              </a:r>
              <a:r>
                <a:rPr kumimoji="0" lang="en-US" altLang="en-US" sz="1200" b="0" i="0" u="none" strike="noStrike" cap="none" normalizeH="0" baseline="0" dirty="0" err="1" smtClean="0">
                  <a:ln>
                    <a:noFill/>
                  </a:ln>
                  <a:solidFill>
                    <a:srgbClr val="000000"/>
                  </a:solidFill>
                  <a:effectLst/>
                </a:rPr>
                <a:t>premenopause</a:t>
              </a:r>
              <a:endParaRPr kumimoji="0" lang="en-US" altLang="en-US" sz="1200" b="0" i="0" u="none" strike="noStrike" cap="none" normalizeH="0" baseline="0" dirty="0" smtClean="0">
                <a:ln>
                  <a:noFill/>
                </a:ln>
                <a:solidFill>
                  <a:schemeClr val="tx1"/>
                </a:solidFill>
                <a:effectLst/>
              </a:endParaRPr>
            </a:p>
          </p:txBody>
        </p:sp>
        <p:sp>
          <p:nvSpPr>
            <p:cNvPr id="2054" name="AutoShape 41"/>
            <p:cNvSpPr>
              <a:spLocks noChangeArrowheads="1"/>
            </p:cNvSpPr>
            <p:nvPr/>
          </p:nvSpPr>
          <p:spPr bwMode="auto">
            <a:xfrm>
              <a:off x="109613701" y="108184951"/>
              <a:ext cx="609234" cy="448085"/>
            </a:xfrm>
            <a:prstGeom prst="diamond">
              <a:avLst/>
            </a:prstGeom>
            <a:solidFill>
              <a:srgbClr val="CCC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HT</a:t>
              </a:r>
              <a:endParaRPr kumimoji="0" lang="en-US" altLang="en-US" sz="3200" b="0" i="0" u="none" strike="noStrike" cap="none" normalizeH="0" baseline="0" dirty="0" smtClean="0">
                <a:ln>
                  <a:noFill/>
                </a:ln>
                <a:solidFill>
                  <a:schemeClr val="tx1"/>
                </a:solidFill>
                <a:effectLst/>
              </a:endParaRPr>
            </a:p>
          </p:txBody>
        </p:sp>
        <p:cxnSp>
          <p:nvCxnSpPr>
            <p:cNvPr id="2090" name="AutoShape 42"/>
            <p:cNvCxnSpPr>
              <a:cxnSpLocks noChangeShapeType="1"/>
            </p:cNvCxnSpPr>
            <p:nvPr/>
          </p:nvCxnSpPr>
          <p:spPr bwMode="auto">
            <a:xfrm rot="5400000" flipH="1">
              <a:off x="110156625" y="109642275"/>
              <a:ext cx="1885950" cy="571500"/>
            </a:xfrm>
            <a:prstGeom prst="bentConnector3">
              <a:avLst>
                <a:gd name="adj1" fmla="val 50000"/>
              </a:avLst>
            </a:prstGeom>
            <a:noFill/>
            <a:ln w="9525">
              <a:solidFill>
                <a:srgbClr val="CCCC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56" name="Line 44"/>
            <p:cNvSpPr>
              <a:spLocks noChangeShapeType="1"/>
            </p:cNvSpPr>
            <p:nvPr/>
          </p:nvSpPr>
          <p:spPr bwMode="auto">
            <a:xfrm flipH="1">
              <a:off x="108356400" y="110928150"/>
              <a:ext cx="1714500" cy="0"/>
            </a:xfrm>
            <a:prstGeom prst="line">
              <a:avLst/>
            </a:prstGeom>
            <a:noFill/>
            <a:ln w="9525">
              <a:solidFill>
                <a:srgbClr val="CC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7" name="Line 45"/>
            <p:cNvSpPr>
              <a:spLocks noChangeShapeType="1"/>
            </p:cNvSpPr>
            <p:nvPr/>
          </p:nvSpPr>
          <p:spPr bwMode="auto">
            <a:xfrm flipV="1">
              <a:off x="110070900" y="110585250"/>
              <a:ext cx="0" cy="342900"/>
            </a:xfrm>
            <a:prstGeom prst="line">
              <a:avLst/>
            </a:prstGeom>
            <a:noFill/>
            <a:ln w="9525">
              <a:solidFill>
                <a:srgbClr val="CC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8" name="AutoShape 46"/>
            <p:cNvSpPr>
              <a:spLocks noChangeArrowheads="1"/>
            </p:cNvSpPr>
            <p:nvPr/>
          </p:nvSpPr>
          <p:spPr bwMode="auto">
            <a:xfrm>
              <a:off x="111013875" y="106674162"/>
              <a:ext cx="2228848" cy="1335654"/>
            </a:xfrm>
            <a:prstGeom prst="pentagon">
              <a:avLst/>
            </a:prstGeom>
            <a:solidFill>
              <a:srgbClr val="CCCCFF"/>
            </a:solidFill>
            <a:ln w="9525" algn="in">
              <a:no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Oophorectomy,     ovarian ablation, CT can induce menopause </a:t>
              </a:r>
              <a:endParaRPr kumimoji="0" lang="en-US" altLang="en-US" sz="1400" b="0" i="0" u="none" strike="noStrike" cap="none" normalizeH="0" baseline="0" dirty="0" smtClean="0">
                <a:ln>
                  <a:noFill/>
                </a:ln>
                <a:solidFill>
                  <a:schemeClr val="tx1"/>
                </a:solidFill>
                <a:effectLst/>
              </a:endParaRPr>
            </a:p>
          </p:txBody>
        </p:sp>
        <p:sp>
          <p:nvSpPr>
            <p:cNvPr id="2059" name="AutoShape 47"/>
            <p:cNvSpPr>
              <a:spLocks noChangeArrowheads="1"/>
            </p:cNvSpPr>
            <p:nvPr/>
          </p:nvSpPr>
          <p:spPr bwMode="auto">
            <a:xfrm>
              <a:off x="106641901" y="110528100"/>
              <a:ext cx="685800" cy="512509"/>
            </a:xfrm>
            <a:prstGeom prst="diamond">
              <a:avLst/>
            </a:prstGeom>
            <a:solidFill>
              <a:srgbClr val="CCC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CT</a:t>
              </a:r>
              <a:endParaRPr kumimoji="0" lang="en-US" altLang="en-US" sz="1400" b="0" i="0" u="none" strike="noStrike" cap="none" normalizeH="0" baseline="0" dirty="0" smtClean="0">
                <a:ln>
                  <a:noFill/>
                </a:ln>
                <a:solidFill>
                  <a:schemeClr val="tx1"/>
                </a:solidFill>
                <a:effectLst/>
              </a:endParaRPr>
            </a:p>
          </p:txBody>
        </p:sp>
        <p:sp>
          <p:nvSpPr>
            <p:cNvPr id="2060" name="Line 48"/>
            <p:cNvSpPr>
              <a:spLocks noChangeShapeType="1"/>
            </p:cNvSpPr>
            <p:nvPr/>
          </p:nvSpPr>
          <p:spPr bwMode="auto">
            <a:xfrm>
              <a:off x="110528100" y="107899200"/>
              <a:ext cx="0" cy="4000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1" name="Line 49"/>
            <p:cNvSpPr>
              <a:spLocks noChangeShapeType="1"/>
            </p:cNvSpPr>
            <p:nvPr/>
          </p:nvSpPr>
          <p:spPr bwMode="auto">
            <a:xfrm>
              <a:off x="109156500" y="107670600"/>
              <a:ext cx="0" cy="6858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3" name="Line 50"/>
            <p:cNvSpPr>
              <a:spLocks noChangeShapeType="1"/>
            </p:cNvSpPr>
            <p:nvPr/>
          </p:nvSpPr>
          <p:spPr bwMode="auto">
            <a:xfrm>
              <a:off x="109156500" y="107670600"/>
              <a:ext cx="685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4" name="AutoShape 51"/>
            <p:cNvSpPr>
              <a:spLocks noChangeArrowheads="1"/>
            </p:cNvSpPr>
            <p:nvPr/>
          </p:nvSpPr>
          <p:spPr bwMode="auto">
            <a:xfrm>
              <a:off x="111583212" y="108061102"/>
              <a:ext cx="685800" cy="626807"/>
            </a:xfrm>
            <a:prstGeom prst="diamond">
              <a:avLst/>
            </a:prstGeom>
            <a:solidFill>
              <a:srgbClr val="CCCC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HT</a:t>
              </a:r>
              <a:endParaRPr kumimoji="0" lang="en-US" altLang="en-US" sz="1400" b="0" i="0" u="none" strike="noStrike" cap="none" normalizeH="0" baseline="0" dirty="0" smtClean="0">
                <a:ln>
                  <a:noFill/>
                </a:ln>
                <a:solidFill>
                  <a:schemeClr val="tx1"/>
                </a:solidFill>
                <a:effectLst/>
              </a:endParaRPr>
            </a:p>
          </p:txBody>
        </p:sp>
        <p:sp>
          <p:nvSpPr>
            <p:cNvPr id="2066" name="Text Box 52"/>
            <p:cNvSpPr txBox="1">
              <a:spLocks noChangeArrowheads="1"/>
            </p:cNvSpPr>
            <p:nvPr/>
          </p:nvSpPr>
          <p:spPr bwMode="auto">
            <a:xfrm>
              <a:off x="105940809" y="113614199"/>
              <a:ext cx="848738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rPr>
                <a:t>CT- chemotherapy; HRF- health-related fitness; HT- hormone therapy; PA - physical activity</a:t>
              </a:r>
              <a:endParaRPr kumimoji="0" lang="en-US" altLang="en-US" sz="1600" b="1" i="0" u="none" strike="noStrike" cap="none" normalizeH="0" baseline="0" dirty="0" smtClean="0">
                <a:ln>
                  <a:noFill/>
                </a:ln>
                <a:solidFill>
                  <a:schemeClr val="tx1"/>
                </a:solidFill>
                <a:effectLst/>
              </a:endParaRPr>
            </a:p>
          </p:txBody>
        </p:sp>
        <p:sp>
          <p:nvSpPr>
            <p:cNvPr id="2070" name="AutoShape 54"/>
            <p:cNvSpPr>
              <a:spLocks noChangeArrowheads="1"/>
            </p:cNvSpPr>
            <p:nvPr/>
          </p:nvSpPr>
          <p:spPr bwMode="auto">
            <a:xfrm>
              <a:off x="106756200" y="108699300"/>
              <a:ext cx="485775" cy="339214"/>
            </a:xfrm>
            <a:prstGeom prst="flowChartTerminator">
              <a:avLst/>
            </a:prstGeom>
            <a:solidFill>
              <a:srgbClr val="FFFF99"/>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HRF</a:t>
              </a:r>
              <a:endParaRPr kumimoji="0" lang="en-US" altLang="en-US" sz="1400" b="0" i="0" u="none" strike="noStrike" cap="none" normalizeH="0" baseline="0" dirty="0" smtClean="0">
                <a:ln>
                  <a:noFill/>
                </a:ln>
                <a:solidFill>
                  <a:schemeClr val="tx1"/>
                </a:solidFill>
                <a:effectLst/>
              </a:endParaRPr>
            </a:p>
          </p:txBody>
        </p:sp>
      </p:grpSp>
      <p:pic>
        <p:nvPicPr>
          <p:cNvPr id="57" name="Picture 5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081" y="265680"/>
            <a:ext cx="2034589" cy="1254981"/>
          </a:xfrm>
          <a:prstGeom prst="rect">
            <a:avLst/>
          </a:prstGeom>
          <a:solidFill>
            <a:schemeClr val="bg1"/>
          </a:solidFill>
        </p:spPr>
      </p:pic>
      <p:sp>
        <p:nvSpPr>
          <p:cNvPr id="2071" name="Rectangle 2070"/>
          <p:cNvSpPr/>
          <p:nvPr/>
        </p:nvSpPr>
        <p:spPr>
          <a:xfrm>
            <a:off x="5724808" y="2676253"/>
            <a:ext cx="1157475" cy="474489"/>
          </a:xfrm>
          <a:prstGeom prst="rect">
            <a:avLst/>
          </a:prstGeom>
        </p:spPr>
        <p:txBody>
          <a:bodyPr wrap="square">
            <a:spAutoFit/>
          </a:bodyPr>
          <a:lstStyle/>
          <a:p>
            <a:pPr algn="ctr">
              <a:spcBef>
                <a:spcPts val="100"/>
              </a:spcBef>
              <a:spcAft>
                <a:spcPts val="100"/>
              </a:spcAft>
            </a:pPr>
            <a:r>
              <a:rPr lang="en-US" sz="1200" kern="1400" dirty="0">
                <a:solidFill>
                  <a:srgbClr val="000000"/>
                </a:solidFill>
              </a:rPr>
              <a:t>↑ leptin</a:t>
            </a:r>
          </a:p>
          <a:p>
            <a:r>
              <a:rPr lang="en-US" sz="1200" kern="1400" dirty="0">
                <a:solidFill>
                  <a:srgbClr val="000000"/>
                </a:solidFill>
              </a:rPr>
              <a:t>↓ adiponectin </a:t>
            </a:r>
            <a:endParaRPr lang="en-US" sz="1200" kern="1400" dirty="0">
              <a:ln>
                <a:noFill/>
              </a:ln>
              <a:solidFill>
                <a:srgbClr val="000000"/>
              </a:solidFill>
              <a:effectLst/>
            </a:endParaRPr>
          </a:p>
        </p:txBody>
      </p:sp>
      <p:sp>
        <p:nvSpPr>
          <p:cNvPr id="61" name="AutoShape 33"/>
          <p:cNvSpPr>
            <a:spLocks noChangeArrowheads="1"/>
          </p:cNvSpPr>
          <p:nvPr/>
        </p:nvSpPr>
        <p:spPr bwMode="auto">
          <a:xfrm>
            <a:off x="7333710" y="3215201"/>
            <a:ext cx="348127" cy="298550"/>
          </a:xfrm>
          <a:prstGeom prst="flowChartTerminator">
            <a:avLst/>
          </a:prstGeom>
          <a:solidFill>
            <a:srgbClr val="FFFF99"/>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PA</a:t>
            </a:r>
            <a:endParaRPr kumimoji="0" lang="en-US" altLang="en-US" sz="1400" b="0" i="0" u="none" strike="noStrike" cap="none" normalizeH="0" baseline="0" dirty="0" smtClean="0">
              <a:ln>
                <a:noFill/>
              </a:ln>
              <a:solidFill>
                <a:schemeClr val="tx1"/>
              </a:solidFill>
              <a:effectLst/>
            </a:endParaRPr>
          </a:p>
        </p:txBody>
      </p:sp>
      <p:sp>
        <p:nvSpPr>
          <p:cNvPr id="62" name="AutoShape 33"/>
          <p:cNvSpPr>
            <a:spLocks noChangeArrowheads="1"/>
          </p:cNvSpPr>
          <p:nvPr/>
        </p:nvSpPr>
        <p:spPr bwMode="auto">
          <a:xfrm>
            <a:off x="7988976" y="3960298"/>
            <a:ext cx="340478" cy="323675"/>
          </a:xfrm>
          <a:prstGeom prst="flowChartTerminator">
            <a:avLst/>
          </a:prstGeom>
          <a:solidFill>
            <a:srgbClr val="FFFF99"/>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PA</a:t>
            </a:r>
            <a:endParaRPr kumimoji="0" lang="en-US" altLang="en-US" sz="1400" b="0" i="0" u="none" strike="noStrike" cap="none" normalizeH="0" baseline="0" dirty="0" smtClean="0">
              <a:ln>
                <a:noFill/>
              </a:ln>
              <a:solidFill>
                <a:schemeClr val="tx1"/>
              </a:solidFill>
              <a:effectLst/>
            </a:endParaRPr>
          </a:p>
        </p:txBody>
      </p:sp>
      <p:sp>
        <p:nvSpPr>
          <p:cNvPr id="63" name="AutoShape 54"/>
          <p:cNvSpPr>
            <a:spLocks noChangeArrowheads="1"/>
          </p:cNvSpPr>
          <p:nvPr/>
        </p:nvSpPr>
        <p:spPr bwMode="auto">
          <a:xfrm>
            <a:off x="7201028" y="3501272"/>
            <a:ext cx="480809" cy="307333"/>
          </a:xfrm>
          <a:prstGeom prst="flowChartTerminator">
            <a:avLst/>
          </a:prstGeom>
          <a:solidFill>
            <a:srgbClr val="FFFF99"/>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rPr>
              <a:t>HRF</a:t>
            </a:r>
            <a:endParaRPr kumimoji="0" lang="en-US"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7802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25AFE088-9552-AC47-AE69-78548A4EDC3D}"/>
              </a:ext>
            </a:extLst>
          </p:cNvPr>
          <p:cNvGrpSpPr/>
          <p:nvPr/>
        </p:nvGrpSpPr>
        <p:grpSpPr>
          <a:xfrm>
            <a:off x="3811212" y="1417726"/>
            <a:ext cx="6667500" cy="4676253"/>
            <a:chOff x="808182" y="847436"/>
            <a:chExt cx="7391400" cy="5181600"/>
          </a:xfrm>
        </p:grpSpPr>
        <p:grpSp>
          <p:nvGrpSpPr>
            <p:cNvPr id="7" name="Group 6">
              <a:extLst>
                <a:ext uri="{FF2B5EF4-FFF2-40B4-BE49-F238E27FC236}">
                  <a16:creationId xmlns:a16="http://schemas.microsoft.com/office/drawing/2014/main" xmlns="" id="{C2FE774F-26FD-B747-9F4A-278B50E82A50}"/>
                </a:ext>
              </a:extLst>
            </p:cNvPr>
            <p:cNvGrpSpPr/>
            <p:nvPr/>
          </p:nvGrpSpPr>
          <p:grpSpPr>
            <a:xfrm>
              <a:off x="808182" y="847436"/>
              <a:ext cx="7391400" cy="5181600"/>
              <a:chOff x="808182" y="838200"/>
              <a:chExt cx="7391400" cy="5181600"/>
            </a:xfrm>
          </p:grpSpPr>
          <p:grpSp>
            <p:nvGrpSpPr>
              <p:cNvPr id="24" name="Group 23">
                <a:extLst>
                  <a:ext uri="{FF2B5EF4-FFF2-40B4-BE49-F238E27FC236}">
                    <a16:creationId xmlns:a16="http://schemas.microsoft.com/office/drawing/2014/main" xmlns="" id="{04644B40-DD8B-434C-A629-4760DC40AE53}"/>
                  </a:ext>
                </a:extLst>
              </p:cNvPr>
              <p:cNvGrpSpPr/>
              <p:nvPr/>
            </p:nvGrpSpPr>
            <p:grpSpPr>
              <a:xfrm>
                <a:off x="808182" y="838200"/>
                <a:ext cx="7391400" cy="5181600"/>
                <a:chOff x="838200" y="838200"/>
                <a:chExt cx="7391400" cy="5181600"/>
              </a:xfrm>
            </p:grpSpPr>
            <p:grpSp>
              <p:nvGrpSpPr>
                <p:cNvPr id="28" name="Group 27">
                  <a:extLst>
                    <a:ext uri="{FF2B5EF4-FFF2-40B4-BE49-F238E27FC236}">
                      <a16:creationId xmlns:a16="http://schemas.microsoft.com/office/drawing/2014/main" xmlns="" id="{EDFA8777-4A90-9948-A833-0112CBF04B7D}"/>
                    </a:ext>
                  </a:extLst>
                </p:cNvPr>
                <p:cNvGrpSpPr/>
                <p:nvPr/>
              </p:nvGrpSpPr>
              <p:grpSpPr>
                <a:xfrm>
                  <a:off x="838200" y="838200"/>
                  <a:ext cx="7391400" cy="5181600"/>
                  <a:chOff x="1775777" y="2493327"/>
                  <a:chExt cx="5615623" cy="3854133"/>
                </a:xfrm>
              </p:grpSpPr>
              <p:pic>
                <p:nvPicPr>
                  <p:cNvPr id="36" name="Picture 35">
                    <a:extLst>
                      <a:ext uri="{FF2B5EF4-FFF2-40B4-BE49-F238E27FC236}">
                        <a16:creationId xmlns:a16="http://schemas.microsoft.com/office/drawing/2014/main" xmlns="" id="{642AD9DB-485D-7B41-A4B5-5B0F7B78A7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5777" y="2493327"/>
                    <a:ext cx="5592445" cy="1871345"/>
                  </a:xfrm>
                  <a:prstGeom prst="rect">
                    <a:avLst/>
                  </a:prstGeom>
                  <a:noFill/>
                  <a:ln>
                    <a:noFill/>
                  </a:ln>
                </p:spPr>
              </p:pic>
              <p:pic>
                <p:nvPicPr>
                  <p:cNvPr id="37" name="Picture 36">
                    <a:extLst>
                      <a:ext uri="{FF2B5EF4-FFF2-40B4-BE49-F238E27FC236}">
                        <a16:creationId xmlns:a16="http://schemas.microsoft.com/office/drawing/2014/main" xmlns="" id="{BA243189-3D66-F447-8298-362ABE77A9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8955" y="4114800"/>
                    <a:ext cx="5592445" cy="2232660"/>
                  </a:xfrm>
                  <a:prstGeom prst="rect">
                    <a:avLst/>
                  </a:prstGeom>
                  <a:noFill/>
                  <a:ln>
                    <a:noFill/>
                  </a:ln>
                </p:spPr>
              </p:pic>
            </p:grpSp>
            <p:sp>
              <p:nvSpPr>
                <p:cNvPr id="29" name="5-Point Star 28">
                  <a:extLst>
                    <a:ext uri="{FF2B5EF4-FFF2-40B4-BE49-F238E27FC236}">
                      <a16:creationId xmlns:a16="http://schemas.microsoft.com/office/drawing/2014/main" xmlns="" id="{BEBC0966-6E37-1644-BE85-270987DEF0E4}"/>
                    </a:ext>
                  </a:extLst>
                </p:cNvPr>
                <p:cNvSpPr/>
                <p:nvPr/>
              </p:nvSpPr>
              <p:spPr>
                <a:xfrm>
                  <a:off x="1371600" y="4191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5-Point Star 29">
                  <a:extLst>
                    <a:ext uri="{FF2B5EF4-FFF2-40B4-BE49-F238E27FC236}">
                      <a16:creationId xmlns:a16="http://schemas.microsoft.com/office/drawing/2014/main" xmlns="" id="{E72E44EC-70EA-CA48-AE57-81BE384709A3}"/>
                    </a:ext>
                  </a:extLst>
                </p:cNvPr>
                <p:cNvSpPr/>
                <p:nvPr/>
              </p:nvSpPr>
              <p:spPr>
                <a:xfrm>
                  <a:off x="2362200" y="4335379"/>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5-Point Star 30">
                  <a:extLst>
                    <a:ext uri="{FF2B5EF4-FFF2-40B4-BE49-F238E27FC236}">
                      <a16:creationId xmlns:a16="http://schemas.microsoft.com/office/drawing/2014/main" xmlns="" id="{E437E2A1-A714-B542-AC04-90E4F706C92A}"/>
                    </a:ext>
                  </a:extLst>
                </p:cNvPr>
                <p:cNvSpPr/>
                <p:nvPr/>
              </p:nvSpPr>
              <p:spPr>
                <a:xfrm>
                  <a:off x="2362200" y="3810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5-Point Star 31">
                  <a:extLst>
                    <a:ext uri="{FF2B5EF4-FFF2-40B4-BE49-F238E27FC236}">
                      <a16:creationId xmlns:a16="http://schemas.microsoft.com/office/drawing/2014/main" xmlns="" id="{530BB14D-CCE6-EB43-9B5E-9C2E9CE5F256}"/>
                    </a:ext>
                  </a:extLst>
                </p:cNvPr>
                <p:cNvSpPr/>
                <p:nvPr/>
              </p:nvSpPr>
              <p:spPr>
                <a:xfrm>
                  <a:off x="3048000" y="4178969"/>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5-Point Star 32">
                  <a:extLst>
                    <a:ext uri="{FF2B5EF4-FFF2-40B4-BE49-F238E27FC236}">
                      <a16:creationId xmlns:a16="http://schemas.microsoft.com/office/drawing/2014/main" xmlns="" id="{0F0D557E-9E6E-2746-A554-736F4137C648}"/>
                    </a:ext>
                  </a:extLst>
                </p:cNvPr>
                <p:cNvSpPr/>
                <p:nvPr/>
              </p:nvSpPr>
              <p:spPr>
                <a:xfrm>
                  <a:off x="5562600" y="5562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5-Point Star 33">
                  <a:extLst>
                    <a:ext uri="{FF2B5EF4-FFF2-40B4-BE49-F238E27FC236}">
                      <a16:creationId xmlns:a16="http://schemas.microsoft.com/office/drawing/2014/main" xmlns="" id="{A65809E6-E28E-0B41-B28B-292D31F978AF}"/>
                    </a:ext>
                  </a:extLst>
                </p:cNvPr>
                <p:cNvSpPr/>
                <p:nvPr/>
              </p:nvSpPr>
              <p:spPr>
                <a:xfrm>
                  <a:off x="5715000" y="5410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5-Point Star 34">
                  <a:extLst>
                    <a:ext uri="{FF2B5EF4-FFF2-40B4-BE49-F238E27FC236}">
                      <a16:creationId xmlns:a16="http://schemas.microsoft.com/office/drawing/2014/main" xmlns="" id="{A6AA2FDC-4723-CE49-93EE-3D792EE7175D}"/>
                    </a:ext>
                  </a:extLst>
                </p:cNvPr>
                <p:cNvSpPr/>
                <p:nvPr/>
              </p:nvSpPr>
              <p:spPr>
                <a:xfrm>
                  <a:off x="7239000" y="4648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5-Point Star 24">
                <a:extLst>
                  <a:ext uri="{FF2B5EF4-FFF2-40B4-BE49-F238E27FC236}">
                    <a16:creationId xmlns:a16="http://schemas.microsoft.com/office/drawing/2014/main" xmlns="" id="{3F48CD24-2C1F-EE4D-8B6D-81890A4B6199}"/>
                  </a:ext>
                </a:extLst>
              </p:cNvPr>
              <p:cNvSpPr/>
              <p:nvPr/>
            </p:nvSpPr>
            <p:spPr>
              <a:xfrm>
                <a:off x="1432791" y="2318266"/>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5-Point Star 25">
                <a:extLst>
                  <a:ext uri="{FF2B5EF4-FFF2-40B4-BE49-F238E27FC236}">
                    <a16:creationId xmlns:a16="http://schemas.microsoft.com/office/drawing/2014/main" xmlns="" id="{B2D56278-B9DE-D540-BA97-019B0FA72AC4}"/>
                  </a:ext>
                </a:extLst>
              </p:cNvPr>
              <p:cNvSpPr/>
              <p:nvPr/>
            </p:nvSpPr>
            <p:spPr>
              <a:xfrm>
                <a:off x="5703454" y="5527841"/>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5-Point Star 26">
                <a:extLst>
                  <a:ext uri="{FF2B5EF4-FFF2-40B4-BE49-F238E27FC236}">
                    <a16:creationId xmlns:a16="http://schemas.microsoft.com/office/drawing/2014/main" xmlns="" id="{43BF10AA-21BD-5F4C-8024-9BB2FC18C751}"/>
                  </a:ext>
                </a:extLst>
              </p:cNvPr>
              <p:cNvSpPr/>
              <p:nvPr/>
            </p:nvSpPr>
            <p:spPr>
              <a:xfrm>
                <a:off x="7924800" y="3763636"/>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5-Point Star 7">
              <a:extLst>
                <a:ext uri="{FF2B5EF4-FFF2-40B4-BE49-F238E27FC236}">
                  <a16:creationId xmlns:a16="http://schemas.microsoft.com/office/drawing/2014/main" xmlns="" id="{1C9813AF-3ACB-FD4D-B4DD-40BAD2FF9E79}"/>
                </a:ext>
              </a:extLst>
            </p:cNvPr>
            <p:cNvSpPr/>
            <p:nvPr/>
          </p:nvSpPr>
          <p:spPr>
            <a:xfrm>
              <a:off x="6400800" y="4631854"/>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5-Point Star 8">
              <a:extLst>
                <a:ext uri="{FF2B5EF4-FFF2-40B4-BE49-F238E27FC236}">
                  <a16:creationId xmlns:a16="http://schemas.microsoft.com/office/drawing/2014/main" xmlns="" id="{F8C876E7-BDE6-3D4B-9176-9BF5A7BC4699}"/>
                </a:ext>
              </a:extLst>
            </p:cNvPr>
            <p:cNvSpPr/>
            <p:nvPr/>
          </p:nvSpPr>
          <p:spPr>
            <a:xfrm>
              <a:off x="6934200" y="4555654"/>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5-Point Star 9">
              <a:extLst>
                <a:ext uri="{FF2B5EF4-FFF2-40B4-BE49-F238E27FC236}">
                  <a16:creationId xmlns:a16="http://schemas.microsoft.com/office/drawing/2014/main" xmlns="" id="{EED42A88-921F-364E-81B1-A56CC42AF69E}"/>
                </a:ext>
              </a:extLst>
            </p:cNvPr>
            <p:cNvSpPr/>
            <p:nvPr/>
          </p:nvSpPr>
          <p:spPr>
            <a:xfrm>
              <a:off x="6264564" y="4777145"/>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5-Point Star 10">
              <a:extLst>
                <a:ext uri="{FF2B5EF4-FFF2-40B4-BE49-F238E27FC236}">
                  <a16:creationId xmlns:a16="http://schemas.microsoft.com/office/drawing/2014/main" xmlns="" id="{A2BEC675-81C7-9F48-9E51-5320D3A9A84E}"/>
                </a:ext>
              </a:extLst>
            </p:cNvPr>
            <p:cNvSpPr/>
            <p:nvPr/>
          </p:nvSpPr>
          <p:spPr>
            <a:xfrm>
              <a:off x="5859984" y="5029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5-Point Star 11">
              <a:extLst>
                <a:ext uri="{FF2B5EF4-FFF2-40B4-BE49-F238E27FC236}">
                  <a16:creationId xmlns:a16="http://schemas.microsoft.com/office/drawing/2014/main" xmlns="" id="{C11D2585-607D-4C4C-97BE-A9A4DF250EAD}"/>
                </a:ext>
              </a:extLst>
            </p:cNvPr>
            <p:cNvSpPr/>
            <p:nvPr/>
          </p:nvSpPr>
          <p:spPr>
            <a:xfrm>
              <a:off x="5970820" y="5259927"/>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5-Point Star 12">
              <a:extLst>
                <a:ext uri="{FF2B5EF4-FFF2-40B4-BE49-F238E27FC236}">
                  <a16:creationId xmlns:a16="http://schemas.microsoft.com/office/drawing/2014/main" xmlns="" id="{90DB893E-9F92-2541-9E08-A6476A46A61A}"/>
                </a:ext>
              </a:extLst>
            </p:cNvPr>
            <p:cNvSpPr/>
            <p:nvPr/>
          </p:nvSpPr>
          <p:spPr>
            <a:xfrm>
              <a:off x="5711714" y="5259927"/>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5-Point Star 13">
              <a:extLst>
                <a:ext uri="{FF2B5EF4-FFF2-40B4-BE49-F238E27FC236}">
                  <a16:creationId xmlns:a16="http://schemas.microsoft.com/office/drawing/2014/main" xmlns="" id="{F07958BD-DF86-864C-A80A-EFE9CFFD861B}"/>
                </a:ext>
              </a:extLst>
            </p:cNvPr>
            <p:cNvSpPr/>
            <p:nvPr/>
          </p:nvSpPr>
          <p:spPr>
            <a:xfrm>
              <a:off x="5532582" y="5622454"/>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5-Point Star 14">
              <a:extLst>
                <a:ext uri="{FF2B5EF4-FFF2-40B4-BE49-F238E27FC236}">
                  <a16:creationId xmlns:a16="http://schemas.microsoft.com/office/drawing/2014/main" xmlns="" id="{33E94B12-509D-4447-A62A-6B989E07B080}"/>
                </a:ext>
              </a:extLst>
            </p:cNvPr>
            <p:cNvSpPr/>
            <p:nvPr/>
          </p:nvSpPr>
          <p:spPr>
            <a:xfrm>
              <a:off x="5105400" y="5174491"/>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5-Point Star 15">
              <a:extLst>
                <a:ext uri="{FF2B5EF4-FFF2-40B4-BE49-F238E27FC236}">
                  <a16:creationId xmlns:a16="http://schemas.microsoft.com/office/drawing/2014/main" xmlns="" id="{DA9FBB1B-C11C-1249-B59F-D186D3A5AF23}"/>
                </a:ext>
              </a:extLst>
            </p:cNvPr>
            <p:cNvSpPr/>
            <p:nvPr/>
          </p:nvSpPr>
          <p:spPr>
            <a:xfrm>
              <a:off x="4648200" y="4855654"/>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5-Point Star 16">
              <a:extLst>
                <a:ext uri="{FF2B5EF4-FFF2-40B4-BE49-F238E27FC236}">
                  <a16:creationId xmlns:a16="http://schemas.microsoft.com/office/drawing/2014/main" xmlns="" id="{6519F1AA-D32C-DA4A-8E2C-591EE6C70E36}"/>
                </a:ext>
              </a:extLst>
            </p:cNvPr>
            <p:cNvSpPr/>
            <p:nvPr/>
          </p:nvSpPr>
          <p:spPr>
            <a:xfrm>
              <a:off x="3733800" y="4648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5-Point Star 17">
              <a:extLst>
                <a:ext uri="{FF2B5EF4-FFF2-40B4-BE49-F238E27FC236}">
                  <a16:creationId xmlns:a16="http://schemas.microsoft.com/office/drawing/2014/main" xmlns="" id="{C83015CB-BB08-C841-8F28-E4CEE7DB8D89}"/>
                </a:ext>
              </a:extLst>
            </p:cNvPr>
            <p:cNvSpPr/>
            <p:nvPr/>
          </p:nvSpPr>
          <p:spPr>
            <a:xfrm>
              <a:off x="1066800" y="3992236"/>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5-Point Star 18">
              <a:extLst>
                <a:ext uri="{FF2B5EF4-FFF2-40B4-BE49-F238E27FC236}">
                  <a16:creationId xmlns:a16="http://schemas.microsoft.com/office/drawing/2014/main" xmlns="" id="{31B51D51-4583-534E-9258-0B0A3C6E316D}"/>
                </a:ext>
              </a:extLst>
            </p:cNvPr>
            <p:cNvSpPr/>
            <p:nvPr/>
          </p:nvSpPr>
          <p:spPr>
            <a:xfrm>
              <a:off x="1143000" y="4255169"/>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5-Point Star 19">
              <a:extLst>
                <a:ext uri="{FF2B5EF4-FFF2-40B4-BE49-F238E27FC236}">
                  <a16:creationId xmlns:a16="http://schemas.microsoft.com/office/drawing/2014/main" xmlns="" id="{9FDFBE9B-B3D2-1C46-BE11-3E2B81E5890A}"/>
                </a:ext>
              </a:extLst>
            </p:cNvPr>
            <p:cNvSpPr/>
            <p:nvPr/>
          </p:nvSpPr>
          <p:spPr>
            <a:xfrm>
              <a:off x="1752600" y="4146763"/>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5-Point Star 20">
              <a:extLst>
                <a:ext uri="{FF2B5EF4-FFF2-40B4-BE49-F238E27FC236}">
                  <a16:creationId xmlns:a16="http://schemas.microsoft.com/office/drawing/2014/main" xmlns="" id="{DBC6AA50-92BF-0E43-9721-A620382AC4E5}"/>
                </a:ext>
              </a:extLst>
            </p:cNvPr>
            <p:cNvSpPr/>
            <p:nvPr/>
          </p:nvSpPr>
          <p:spPr>
            <a:xfrm>
              <a:off x="1585191" y="3602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5-Point Star 21">
              <a:extLst>
                <a:ext uri="{FF2B5EF4-FFF2-40B4-BE49-F238E27FC236}">
                  <a16:creationId xmlns:a16="http://schemas.microsoft.com/office/drawing/2014/main" xmlns="" id="{83B3F7B4-122D-1B43-897D-768D212C1962}"/>
                </a:ext>
              </a:extLst>
            </p:cNvPr>
            <p:cNvSpPr/>
            <p:nvPr/>
          </p:nvSpPr>
          <p:spPr>
            <a:xfrm>
              <a:off x="1356591" y="4232199"/>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5-Point Star 22">
              <a:extLst>
                <a:ext uri="{FF2B5EF4-FFF2-40B4-BE49-F238E27FC236}">
                  <a16:creationId xmlns:a16="http://schemas.microsoft.com/office/drawing/2014/main" xmlns="" id="{50324AA4-7BA2-2544-BC9C-D417B29963F5}"/>
                </a:ext>
              </a:extLst>
            </p:cNvPr>
            <p:cNvSpPr/>
            <p:nvPr/>
          </p:nvSpPr>
          <p:spPr>
            <a:xfrm>
              <a:off x="2408382" y="4488691"/>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Title 1"/>
          <p:cNvSpPr>
            <a:spLocks noGrp="1"/>
          </p:cNvSpPr>
          <p:nvPr>
            <p:ph type="title" idx="4294967295"/>
          </p:nvPr>
        </p:nvSpPr>
        <p:spPr>
          <a:xfrm>
            <a:off x="3702914" y="5550979"/>
            <a:ext cx="4203347" cy="1216025"/>
          </a:xfrm>
        </p:spPr>
        <p:txBody>
          <a:bodyPr>
            <a:noAutofit/>
          </a:bodyPr>
          <a:lstStyle/>
          <a:p>
            <a:r>
              <a:rPr lang="en-US" sz="2000" dirty="0" smtClean="0">
                <a:solidFill>
                  <a:schemeClr val="tx1">
                    <a:lumMod val="65000"/>
                    <a:lumOff val="35000"/>
                  </a:schemeClr>
                </a:solidFill>
              </a:rPr>
              <a:t>Team grant funded by CIHR, CCS, CBCF</a:t>
            </a:r>
            <a:br>
              <a:rPr lang="en-US" sz="2000" dirty="0" smtClean="0">
                <a:solidFill>
                  <a:schemeClr val="tx1">
                    <a:lumMod val="65000"/>
                    <a:lumOff val="35000"/>
                  </a:schemeClr>
                </a:solidFill>
              </a:rPr>
            </a:br>
            <a:r>
              <a:rPr lang="en-US" sz="2000" dirty="0" smtClean="0">
                <a:solidFill>
                  <a:schemeClr val="tx1">
                    <a:lumMod val="65000"/>
                    <a:lumOff val="35000"/>
                  </a:schemeClr>
                </a:solidFill>
              </a:rPr>
              <a:t>Quan ML, Narod S (co-PIs)</a:t>
            </a:r>
            <a:endParaRPr lang="en-US" sz="2000" dirty="0">
              <a:solidFill>
                <a:schemeClr val="tx1">
                  <a:lumMod val="65000"/>
                  <a:lumOff val="35000"/>
                </a:schemeClr>
              </a:solidFill>
            </a:endParaRPr>
          </a:p>
        </p:txBody>
      </p:sp>
      <p:pic>
        <p:nvPicPr>
          <p:cNvPr id="5" name="Content Placeholder 4" descr="Ruby Logo.TIF"/>
          <p:cNvPicPr>
            <a:picLocks noChangeAspect="1"/>
          </p:cNvPicPr>
          <p:nvPr/>
        </p:nvPicPr>
        <p:blipFill>
          <a:blip r:embed="rId4"/>
          <a:stretch>
            <a:fillRect/>
          </a:stretch>
        </p:blipFill>
        <p:spPr>
          <a:xfrm>
            <a:off x="296910" y="268667"/>
            <a:ext cx="3514302" cy="1899538"/>
          </a:xfrm>
          <a:prstGeom prst="rect">
            <a:avLst/>
          </a:prstGeom>
        </p:spPr>
      </p:pic>
      <p:sp>
        <p:nvSpPr>
          <p:cNvPr id="38" name="Rectangle 37"/>
          <p:cNvSpPr/>
          <p:nvPr/>
        </p:nvSpPr>
        <p:spPr>
          <a:xfrm>
            <a:off x="407281" y="2578806"/>
            <a:ext cx="3253120" cy="3785652"/>
          </a:xfrm>
          <a:prstGeom prst="rect">
            <a:avLst/>
          </a:prstGeom>
          <a:solidFill>
            <a:schemeClr val="accent1"/>
          </a:solidFill>
        </p:spPr>
        <p:txBody>
          <a:bodyPr wrap="square">
            <a:spAutoFit/>
          </a:bodyPr>
          <a:lstStyle/>
          <a:p>
            <a:pPr marL="342900" indent="-342900">
              <a:buFont typeface="Arial" panose="020B0604020202020204" pitchFamily="34" charset="0"/>
              <a:buChar char="•"/>
            </a:pPr>
            <a:r>
              <a:rPr lang="en-US" sz="2400" dirty="0">
                <a:solidFill>
                  <a:schemeClr val="bg1"/>
                </a:solidFill>
                <a:cs typeface="Helvetica Neue Light"/>
              </a:rPr>
              <a:t>A prospective cohort of </a:t>
            </a:r>
            <a:r>
              <a:rPr lang="en-US" sz="2400" dirty="0" smtClean="0">
                <a:solidFill>
                  <a:schemeClr val="bg1"/>
                </a:solidFill>
                <a:cs typeface="Helvetica Neue Light"/>
              </a:rPr>
              <a:t>1,500 </a:t>
            </a:r>
            <a:r>
              <a:rPr lang="en-US" sz="2400" dirty="0" smtClean="0">
                <a:solidFill>
                  <a:schemeClr val="bg1"/>
                </a:solidFill>
                <a:cs typeface="Helvetica Neue Light"/>
              </a:rPr>
              <a:t>new breast cancer cases aged 18-40 started in 2015</a:t>
            </a:r>
          </a:p>
          <a:p>
            <a:endParaRPr lang="en-US" sz="2400" dirty="0">
              <a:solidFill>
                <a:schemeClr val="bg1"/>
              </a:solidFill>
              <a:cs typeface="Helvetica Neue Light"/>
            </a:endParaRPr>
          </a:p>
          <a:p>
            <a:pPr marL="342900" indent="-342900">
              <a:buFont typeface="Arial" panose="020B0604020202020204" pitchFamily="34" charset="0"/>
              <a:buChar char="•"/>
            </a:pPr>
            <a:r>
              <a:rPr lang="en-US" sz="2400" dirty="0" smtClean="0">
                <a:solidFill>
                  <a:schemeClr val="bg1"/>
                </a:solidFill>
                <a:cs typeface="Helvetica Neue Light"/>
              </a:rPr>
              <a:t>33 </a:t>
            </a:r>
            <a:r>
              <a:rPr lang="en-US" sz="2400" dirty="0">
                <a:solidFill>
                  <a:schemeClr val="bg1"/>
                </a:solidFill>
                <a:cs typeface="Helvetica Neue Light"/>
              </a:rPr>
              <a:t>recruitment sites across Canada</a:t>
            </a:r>
            <a:r>
              <a:rPr lang="en-US" sz="2400" dirty="0" smtClean="0">
                <a:solidFill>
                  <a:schemeClr val="bg1"/>
                </a:solidFill>
                <a:cs typeface="Helvetica Neue Light"/>
              </a:rPr>
              <a:t>.</a:t>
            </a:r>
          </a:p>
          <a:p>
            <a:endParaRPr lang="en-US" sz="2400" dirty="0">
              <a:solidFill>
                <a:schemeClr val="bg1"/>
              </a:solidFill>
              <a:cs typeface="Helvetica Neue Light"/>
            </a:endParaRPr>
          </a:p>
          <a:p>
            <a:pPr marL="342900" indent="-342900">
              <a:buFont typeface="Arial" panose="020B0604020202020204" pitchFamily="34" charset="0"/>
              <a:buChar char="•"/>
            </a:pPr>
            <a:r>
              <a:rPr lang="en-US" sz="2400" dirty="0" smtClean="0">
                <a:solidFill>
                  <a:schemeClr val="bg1"/>
                </a:solidFill>
                <a:cs typeface="Helvetica Neue Light"/>
              </a:rPr>
              <a:t>1 200 recruited </a:t>
            </a:r>
            <a:r>
              <a:rPr lang="en-US" sz="2400" dirty="0" smtClean="0">
                <a:solidFill>
                  <a:schemeClr val="bg1"/>
                </a:solidFill>
                <a:cs typeface="Helvetica Neue Light"/>
              </a:rPr>
              <a:t>to date</a:t>
            </a:r>
            <a:endParaRPr lang="en-US" sz="2400" dirty="0">
              <a:solidFill>
                <a:schemeClr val="bg1"/>
              </a:solidFill>
              <a:cs typeface="Helvetica Neue Light"/>
            </a:endParaRPr>
          </a:p>
        </p:txBody>
      </p:sp>
      <p:pic>
        <p:nvPicPr>
          <p:cNvPr id="4" name="Picture 2"/>
          <p:cNvPicPr>
            <a:picLocks noChangeAspect="1" noChangeArrowheads="1"/>
          </p:cNvPicPr>
          <p:nvPr/>
        </p:nvPicPr>
        <p:blipFill>
          <a:blip r:embed="rId5"/>
          <a:srcRect/>
          <a:stretch>
            <a:fillRect/>
          </a:stretch>
        </p:blipFill>
        <p:spPr bwMode="auto">
          <a:xfrm>
            <a:off x="8407341" y="103572"/>
            <a:ext cx="3647001" cy="2005565"/>
          </a:xfrm>
          <a:prstGeom prst="rect">
            <a:avLst/>
          </a:prstGeom>
          <a:noFill/>
          <a:ln w="9525">
            <a:noFill/>
            <a:miter lim="800000"/>
            <a:headEnd/>
            <a:tailEnd/>
          </a:ln>
          <a:effectLst/>
        </p:spPr>
      </p:pic>
    </p:spTree>
    <p:extLst>
      <p:ext uri="{BB962C8B-B14F-4D97-AF65-F5344CB8AC3E}">
        <p14:creationId xmlns:p14="http://schemas.microsoft.com/office/powerpoint/2010/main" val="3433373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RCTs of </a:t>
            </a:r>
            <a:r>
              <a:rPr lang="en-US" dirty="0">
                <a:solidFill>
                  <a:srgbClr val="FFFF00"/>
                </a:solidFill>
              </a:rPr>
              <a:t>exercise</a:t>
            </a:r>
            <a:r>
              <a:rPr lang="en-US" dirty="0"/>
              <a:t> and </a:t>
            </a:r>
            <a:r>
              <a:rPr lang="en-US" dirty="0">
                <a:solidFill>
                  <a:srgbClr val="FFFF00"/>
                </a:solidFill>
              </a:rPr>
              <a:t>cancer survival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260" y="401412"/>
            <a:ext cx="7865304" cy="6046032"/>
          </a:xfrm>
          <a:prstGeom prst="rect">
            <a:avLst/>
          </a:prstGeom>
        </p:spPr>
      </p:pic>
    </p:spTree>
    <p:extLst>
      <p:ext uri="{BB962C8B-B14F-4D97-AF65-F5344CB8AC3E}">
        <p14:creationId xmlns:p14="http://schemas.microsoft.com/office/powerpoint/2010/main" val="371401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5781208" y="6477000"/>
            <a:ext cx="6290818" cy="381000"/>
          </a:xfrm>
          <a:prstGeom prst="rect">
            <a:avLst/>
          </a:prstGeom>
          <a:noFill/>
          <a:ln w="9525">
            <a:noFill/>
            <a:miter lim="800000"/>
            <a:headEnd/>
            <a:tailEnd/>
          </a:ln>
        </p:spPr>
        <p:txBody>
          <a:bodyPr anchor="ctr"/>
          <a:lstStyle/>
          <a:p>
            <a:pPr algn="r" eaLnBrk="0" hangingPunct="0"/>
            <a:r>
              <a:rPr lang="en-US" sz="1600" dirty="0"/>
              <a:t>Courneya et al. </a:t>
            </a:r>
            <a:r>
              <a:rPr lang="en-US" sz="1600" i="1" dirty="0" err="1"/>
              <a:t>Curr</a:t>
            </a:r>
            <a:r>
              <a:rPr lang="en-US" sz="1600" i="1" dirty="0"/>
              <a:t> </a:t>
            </a:r>
            <a:r>
              <a:rPr lang="en-US" sz="1600" i="1" dirty="0" err="1"/>
              <a:t>Oncol</a:t>
            </a:r>
            <a:r>
              <a:rPr lang="en-US" sz="1600" dirty="0"/>
              <a:t>, 2008;15:262-70</a:t>
            </a:r>
            <a:r>
              <a:rPr lang="en-US" sz="1600" dirty="0">
                <a:cs typeface="Arial" pitchFamily="34" charset="0"/>
              </a:rPr>
              <a:t>          </a:t>
            </a:r>
          </a:p>
          <a:p>
            <a:pPr algn="r" eaLnBrk="0" hangingPunct="0"/>
            <a:r>
              <a:rPr lang="en-US" sz="1600" dirty="0">
                <a:cs typeface="Arial" pitchFamily="34" charset="0"/>
              </a:rPr>
              <a:t>Courneya et al. </a:t>
            </a:r>
            <a:r>
              <a:rPr lang="en-US" sz="1600" i="1" dirty="0">
                <a:cs typeface="Arial" pitchFamily="34" charset="0"/>
              </a:rPr>
              <a:t>Cancer </a:t>
            </a:r>
            <a:r>
              <a:rPr lang="en-US" sz="1600" i="1" dirty="0" err="1">
                <a:cs typeface="Arial" pitchFamily="34" charset="0"/>
              </a:rPr>
              <a:t>Epidemiol</a:t>
            </a:r>
            <a:r>
              <a:rPr lang="en-US" sz="1600" i="1" dirty="0">
                <a:cs typeface="Arial" pitchFamily="34" charset="0"/>
              </a:rPr>
              <a:t> </a:t>
            </a:r>
            <a:r>
              <a:rPr lang="en-US" sz="1600" i="1" dirty="0" err="1">
                <a:cs typeface="Arial" pitchFamily="34" charset="0"/>
              </a:rPr>
              <a:t>Biomark</a:t>
            </a:r>
            <a:r>
              <a:rPr lang="en-US" sz="1600" i="1" dirty="0">
                <a:cs typeface="Arial" pitchFamily="34" charset="0"/>
              </a:rPr>
              <a:t> </a:t>
            </a:r>
            <a:r>
              <a:rPr lang="en-US" sz="1600" i="1" dirty="0" err="1">
                <a:cs typeface="Arial" pitchFamily="34" charset="0"/>
              </a:rPr>
              <a:t>Prev</a:t>
            </a:r>
            <a:r>
              <a:rPr lang="en-US" sz="1600" i="1" dirty="0">
                <a:cs typeface="Arial" pitchFamily="34" charset="0"/>
              </a:rPr>
              <a:t> </a:t>
            </a:r>
            <a:r>
              <a:rPr lang="en-US" sz="1600" dirty="0">
                <a:cs typeface="Arial" pitchFamily="34" charset="0"/>
              </a:rPr>
              <a:t>, 2016;25:969-77</a:t>
            </a:r>
          </a:p>
          <a:p>
            <a:pPr algn="r" eaLnBrk="0" hangingPunct="0"/>
            <a:endParaRPr lang="en-US" sz="1600" dirty="0"/>
          </a:p>
        </p:txBody>
      </p:sp>
      <p:sp>
        <p:nvSpPr>
          <p:cNvPr id="4" name="Text Box 3"/>
          <p:cNvSpPr txBox="1">
            <a:spLocks noChangeArrowheads="1"/>
          </p:cNvSpPr>
          <p:nvPr/>
        </p:nvSpPr>
        <p:spPr bwMode="auto">
          <a:xfrm>
            <a:off x="593908" y="1702188"/>
            <a:ext cx="1762220" cy="3939540"/>
          </a:xfrm>
          <a:prstGeom prst="rect">
            <a:avLst/>
          </a:prstGeom>
          <a:solidFill>
            <a:schemeClr val="accent1">
              <a:lumMod val="40000"/>
              <a:lumOff val="60000"/>
            </a:schemeClr>
          </a:solidFill>
          <a:ln w="9525">
            <a:solidFill>
              <a:schemeClr val="tx1"/>
            </a:solidFill>
            <a:miter lim="800000"/>
            <a:headEnd/>
            <a:tailEnd/>
          </a:ln>
          <a:scene3d>
            <a:camera prst="orthographicFront"/>
            <a:lightRig rig="threePt" dir="t"/>
          </a:scene3d>
          <a:sp3d>
            <a:bevelT/>
          </a:sp3d>
        </p:spPr>
        <p:txBody>
          <a:bodyPr wrap="square">
            <a:spAutoFit/>
          </a:bodyPr>
          <a:lstStyle/>
          <a:p>
            <a:pPr algn="ctr">
              <a:spcBef>
                <a:spcPct val="50000"/>
              </a:spcBef>
              <a:defRPr/>
            </a:pPr>
            <a:endParaRPr lang="en-US" sz="1000" dirty="0">
              <a:solidFill>
                <a:schemeClr val="accent2">
                  <a:lumMod val="50000"/>
                </a:schemeClr>
              </a:solidFill>
              <a:effectLst>
                <a:outerShdw blurRad="38100" dist="38100" dir="2700000" algn="tl">
                  <a:srgbClr val="000000"/>
                </a:outerShdw>
              </a:effectLst>
              <a:latin typeface="Calibri" pitchFamily="34" charset="0"/>
              <a:ea typeface="ＭＳ Ｐゴシック" pitchFamily="-112" charset="-128"/>
            </a:endParaRPr>
          </a:p>
          <a:p>
            <a:pPr algn="ctr">
              <a:spcBef>
                <a:spcPct val="50000"/>
              </a:spcBef>
              <a:defRPr/>
            </a:pPr>
            <a:r>
              <a:rPr lang="en-US" sz="2000" dirty="0">
                <a:solidFill>
                  <a:schemeClr val="accent2">
                    <a:lumMod val="50000"/>
                  </a:schemeClr>
                </a:solidFill>
                <a:ea typeface="ＭＳ Ｐゴシック" pitchFamily="-112" charset="-128"/>
                <a:cs typeface="Arial" pitchFamily="34" charset="0"/>
              </a:rPr>
              <a:t>Histologically confirmed operable colon cancer</a:t>
            </a:r>
          </a:p>
          <a:p>
            <a:pPr algn="ctr">
              <a:spcBef>
                <a:spcPct val="50000"/>
              </a:spcBef>
              <a:defRPr/>
            </a:pPr>
            <a:r>
              <a:rPr lang="en-US" sz="2000" dirty="0">
                <a:solidFill>
                  <a:schemeClr val="accent2">
                    <a:lumMod val="50000"/>
                  </a:schemeClr>
                </a:solidFill>
                <a:ea typeface="ＭＳ Ｐゴシック" pitchFamily="-112" charset="-128"/>
                <a:cs typeface="Arial" pitchFamily="34" charset="0"/>
              </a:rPr>
              <a:t>&gt;60 - &lt;180 days post adjuvant </a:t>
            </a:r>
            <a:r>
              <a:rPr lang="en-US" sz="2000" dirty="0" err="1">
                <a:solidFill>
                  <a:schemeClr val="accent2">
                    <a:lumMod val="50000"/>
                  </a:schemeClr>
                </a:solidFill>
                <a:ea typeface="ＭＳ Ｐゴシック" pitchFamily="-112" charset="-128"/>
                <a:cs typeface="Arial" pitchFamily="34" charset="0"/>
              </a:rPr>
              <a:t>tx</a:t>
            </a:r>
            <a:endParaRPr lang="en-US" sz="2000" dirty="0">
              <a:solidFill>
                <a:schemeClr val="accent2">
                  <a:lumMod val="50000"/>
                </a:schemeClr>
              </a:solidFill>
              <a:ea typeface="ＭＳ Ｐゴシック" pitchFamily="-112" charset="-128"/>
              <a:cs typeface="Arial" pitchFamily="34" charset="0"/>
            </a:endParaRPr>
          </a:p>
          <a:p>
            <a:pPr algn="ctr">
              <a:spcBef>
                <a:spcPct val="50000"/>
              </a:spcBef>
              <a:defRPr/>
            </a:pPr>
            <a:r>
              <a:rPr lang="en-US" sz="2000" dirty="0">
                <a:solidFill>
                  <a:schemeClr val="accent2">
                    <a:lumMod val="50000"/>
                  </a:schemeClr>
                </a:solidFill>
                <a:ea typeface="ＭＳ Ｐゴシック" pitchFamily="-112" charset="-128"/>
                <a:cs typeface="Arial" pitchFamily="34" charset="0"/>
              </a:rPr>
              <a:t>Baseline Assessment</a:t>
            </a:r>
          </a:p>
          <a:p>
            <a:pPr algn="ctr">
              <a:spcBef>
                <a:spcPct val="50000"/>
              </a:spcBef>
              <a:defRPr/>
            </a:pPr>
            <a:r>
              <a:rPr lang="en-US" sz="2000" dirty="0">
                <a:solidFill>
                  <a:schemeClr val="accent2">
                    <a:lumMod val="50000"/>
                  </a:schemeClr>
                </a:solidFill>
                <a:ea typeface="ＭＳ Ｐゴシック" pitchFamily="-112" charset="-128"/>
                <a:cs typeface="Arial" pitchFamily="34" charset="0"/>
              </a:rPr>
              <a:t>N=962</a:t>
            </a:r>
            <a:r>
              <a:rPr lang="en-US" sz="2000" dirty="0">
                <a:solidFill>
                  <a:schemeClr val="accent2">
                    <a:lumMod val="50000"/>
                  </a:schemeClr>
                </a:solidFill>
                <a:effectLst>
                  <a:outerShdw blurRad="38100" dist="38100" dir="2700000" algn="tl">
                    <a:srgbClr val="FFFFFF"/>
                  </a:outerShdw>
                </a:effectLst>
                <a:ea typeface="ＭＳ Ｐゴシック" pitchFamily="-112" charset="-128"/>
                <a:cs typeface="Arial" pitchFamily="34" charset="0"/>
              </a:rPr>
              <a:t> </a:t>
            </a:r>
          </a:p>
        </p:txBody>
      </p:sp>
      <p:sp>
        <p:nvSpPr>
          <p:cNvPr id="5" name="Text Box 18"/>
          <p:cNvSpPr txBox="1">
            <a:spLocks noChangeArrowheads="1"/>
          </p:cNvSpPr>
          <p:nvPr/>
        </p:nvSpPr>
        <p:spPr bwMode="auto">
          <a:xfrm>
            <a:off x="9696450" y="2007991"/>
            <a:ext cx="2083130" cy="3170099"/>
          </a:xfrm>
          <a:prstGeom prst="rect">
            <a:avLst/>
          </a:prstGeom>
          <a:solidFill>
            <a:schemeClr val="accent6">
              <a:lumMod val="60000"/>
              <a:lumOff val="40000"/>
            </a:schemeClr>
          </a:solidFill>
          <a:ln w="9525">
            <a:solidFill>
              <a:schemeClr val="tx1"/>
            </a:solidFill>
            <a:miter lim="800000"/>
            <a:headEnd/>
            <a:tailEnd/>
          </a:ln>
          <a:scene3d>
            <a:camera prst="orthographicFront"/>
            <a:lightRig rig="threePt" dir="t"/>
          </a:scene3d>
          <a:sp3d>
            <a:bevelT/>
          </a:sp3d>
        </p:spPr>
        <p:txBody>
          <a:bodyPr wrap="square" anchor="ctr">
            <a:spAutoFit/>
          </a:bodyPr>
          <a:lstStyle/>
          <a:p>
            <a:pPr algn="ctr">
              <a:spcBef>
                <a:spcPct val="50000"/>
              </a:spcBef>
              <a:defRPr/>
            </a:pPr>
            <a:r>
              <a:rPr lang="en-US" sz="2000" dirty="0">
                <a:solidFill>
                  <a:schemeClr val="accent2">
                    <a:lumMod val="50000"/>
                  </a:schemeClr>
                </a:solidFill>
                <a:ea typeface="ＭＳ Ｐゴシック" pitchFamily="-112" charset="-128"/>
                <a:cs typeface="Arial" pitchFamily="34" charset="0"/>
              </a:rPr>
              <a:t>Progressive Disease </a:t>
            </a:r>
          </a:p>
          <a:p>
            <a:pPr algn="ctr">
              <a:spcBef>
                <a:spcPct val="50000"/>
              </a:spcBef>
              <a:defRPr/>
            </a:pPr>
            <a:r>
              <a:rPr lang="en-US" sz="2000" dirty="0">
                <a:solidFill>
                  <a:schemeClr val="accent2">
                    <a:lumMod val="50000"/>
                  </a:schemeClr>
                </a:solidFill>
                <a:ea typeface="ＭＳ Ｐゴシック" pitchFamily="-112" charset="-128"/>
                <a:cs typeface="Arial" pitchFamily="34" charset="0"/>
              </a:rPr>
              <a:t>or </a:t>
            </a:r>
          </a:p>
          <a:p>
            <a:pPr algn="ctr">
              <a:spcBef>
                <a:spcPct val="50000"/>
              </a:spcBef>
              <a:defRPr/>
            </a:pPr>
            <a:r>
              <a:rPr lang="en-US" sz="2000" dirty="0">
                <a:solidFill>
                  <a:schemeClr val="accent2">
                    <a:lumMod val="50000"/>
                  </a:schemeClr>
                </a:solidFill>
                <a:ea typeface="ＭＳ Ｐゴシック" pitchFamily="-112" charset="-128"/>
                <a:cs typeface="Arial" pitchFamily="34" charset="0"/>
              </a:rPr>
              <a:t>Unacceptable toxicity</a:t>
            </a:r>
          </a:p>
          <a:p>
            <a:pPr algn="ctr">
              <a:spcBef>
                <a:spcPct val="50000"/>
              </a:spcBef>
              <a:defRPr/>
            </a:pPr>
            <a:r>
              <a:rPr lang="en-US" sz="2000" dirty="0">
                <a:solidFill>
                  <a:schemeClr val="accent2">
                    <a:lumMod val="50000"/>
                  </a:schemeClr>
                </a:solidFill>
                <a:ea typeface="ＭＳ Ｐゴシック" pitchFamily="-112" charset="-128"/>
                <a:cs typeface="Arial" pitchFamily="34" charset="0"/>
              </a:rPr>
              <a:t>or</a:t>
            </a:r>
          </a:p>
          <a:p>
            <a:pPr algn="ctr">
              <a:spcBef>
                <a:spcPct val="50000"/>
              </a:spcBef>
              <a:defRPr/>
            </a:pPr>
            <a:r>
              <a:rPr lang="en-US" sz="2000" dirty="0">
                <a:solidFill>
                  <a:schemeClr val="accent2">
                    <a:lumMod val="50000"/>
                  </a:schemeClr>
                </a:solidFill>
                <a:ea typeface="ＭＳ Ｐゴシック" pitchFamily="-112" charset="-128"/>
                <a:cs typeface="Arial" pitchFamily="34" charset="0"/>
              </a:rPr>
              <a:t>withdrawal of consent</a:t>
            </a:r>
            <a:endParaRPr lang="en-US" sz="2000" u="sng" dirty="0">
              <a:solidFill>
                <a:schemeClr val="accent2">
                  <a:lumMod val="50000"/>
                </a:schemeClr>
              </a:solidFill>
              <a:effectLst>
                <a:outerShdw blurRad="38100" dist="38100" dir="2700000" algn="tl">
                  <a:srgbClr val="FFFFFF"/>
                </a:outerShdw>
              </a:effectLst>
              <a:ea typeface="ＭＳ Ｐゴシック" pitchFamily="-112" charset="-128"/>
            </a:endParaRPr>
          </a:p>
        </p:txBody>
      </p:sp>
      <p:sp>
        <p:nvSpPr>
          <p:cNvPr id="6" name="Text Box 5"/>
          <p:cNvSpPr txBox="1">
            <a:spLocks noChangeArrowheads="1"/>
          </p:cNvSpPr>
          <p:nvPr/>
        </p:nvSpPr>
        <p:spPr bwMode="auto">
          <a:xfrm>
            <a:off x="3392500" y="5564711"/>
            <a:ext cx="4648200" cy="707886"/>
          </a:xfrm>
          <a:prstGeom prst="rect">
            <a:avLst/>
          </a:prstGeom>
          <a:noFill/>
          <a:ln w="9525">
            <a:noFill/>
            <a:miter lim="800000"/>
            <a:headEnd/>
            <a:tailEnd/>
          </a:ln>
          <a:effectLst/>
        </p:spPr>
        <p:txBody>
          <a:bodyPr wrap="square">
            <a:spAutoFit/>
          </a:bodyPr>
          <a:lstStyle/>
          <a:p>
            <a:pPr marL="514350" indent="-514350" algn="ctr">
              <a:buClr>
                <a:schemeClr val="folHlink"/>
              </a:buClr>
              <a:buSzPct val="50000"/>
              <a:defRPr/>
            </a:pPr>
            <a:r>
              <a:rPr lang="en-US" sz="2000" u="sng" dirty="0">
                <a:solidFill>
                  <a:schemeClr val="tx2"/>
                </a:solidFill>
                <a:latin typeface="Calibri" pitchFamily="34" charset="0"/>
              </a:rPr>
              <a:t>Primary:</a:t>
            </a:r>
            <a:r>
              <a:rPr lang="en-US" sz="2000" dirty="0">
                <a:solidFill>
                  <a:schemeClr val="tx2"/>
                </a:solidFill>
                <a:latin typeface="Calibri" pitchFamily="34" charset="0"/>
              </a:rPr>
              <a:t> disease-free survival</a:t>
            </a:r>
          </a:p>
          <a:p>
            <a:pPr marL="514350" indent="-514350" algn="ctr">
              <a:buClr>
                <a:schemeClr val="folHlink"/>
              </a:buClr>
              <a:buSzPct val="50000"/>
              <a:defRPr/>
            </a:pPr>
            <a:r>
              <a:rPr lang="en-US" sz="2000" u="sng" dirty="0">
                <a:solidFill>
                  <a:schemeClr val="tx2"/>
                </a:solidFill>
                <a:latin typeface="Calibri" pitchFamily="34" charset="0"/>
              </a:rPr>
              <a:t>Secondary:</a:t>
            </a:r>
            <a:r>
              <a:rPr lang="en-US" sz="2000" dirty="0">
                <a:solidFill>
                  <a:schemeClr val="tx2"/>
                </a:solidFill>
                <a:effectLst>
                  <a:outerShdw blurRad="38100" dist="38100" dir="2700000" algn="tl">
                    <a:srgbClr val="000000"/>
                  </a:outerShdw>
                </a:effectLst>
                <a:latin typeface="Calibri" pitchFamily="34" charset="0"/>
              </a:rPr>
              <a:t> </a:t>
            </a:r>
            <a:r>
              <a:rPr lang="en-US" sz="2000" dirty="0">
                <a:solidFill>
                  <a:schemeClr val="tx2"/>
                </a:solidFill>
                <a:latin typeface="Calibri" pitchFamily="34" charset="0"/>
              </a:rPr>
              <a:t>PROs, functional capacity, etc.</a:t>
            </a:r>
          </a:p>
        </p:txBody>
      </p:sp>
      <p:sp>
        <p:nvSpPr>
          <p:cNvPr id="7" name="Text Box 1"/>
          <p:cNvSpPr txBox="1">
            <a:spLocks noChangeArrowheads="1"/>
          </p:cNvSpPr>
          <p:nvPr/>
        </p:nvSpPr>
        <p:spPr bwMode="auto">
          <a:xfrm>
            <a:off x="2873450" y="1595231"/>
            <a:ext cx="355879" cy="4401205"/>
          </a:xfrm>
          <a:prstGeom prst="rect">
            <a:avLst/>
          </a:prstGeom>
          <a:solidFill>
            <a:schemeClr val="accent4">
              <a:lumMod val="60000"/>
              <a:lumOff val="40000"/>
            </a:schemeClr>
          </a:solidFill>
          <a:ln w="9525">
            <a:noFill/>
            <a:miter lim="800000"/>
            <a:headEnd/>
            <a:tailEnd/>
          </a:ln>
          <a:effectLst/>
          <a:scene3d>
            <a:camera prst="orthographicFront"/>
            <a:lightRig rig="threePt" dir="t"/>
          </a:scene3d>
          <a:sp3d>
            <a:bevelT/>
          </a:sp3d>
        </p:spPr>
        <p:txBody>
          <a:bodyPr lIns="64008" rIns="64008" anchor="ctr"/>
          <a:lstStyle/>
          <a:p>
            <a:pPr algn="ctr">
              <a:defRPr/>
            </a:pPr>
            <a:r>
              <a:rPr lang="en-US" sz="2000" dirty="0">
                <a:ea typeface="ÇlÇr ñæí©" charset="-128"/>
                <a:cs typeface="Arial" pitchFamily="34" charset="0"/>
              </a:rPr>
              <a:t>R</a:t>
            </a:r>
          </a:p>
          <a:p>
            <a:pPr algn="ctr">
              <a:defRPr/>
            </a:pPr>
            <a:r>
              <a:rPr lang="en-US" sz="2000" dirty="0">
                <a:ea typeface="ÇlÇr ñæí©" charset="-128"/>
                <a:cs typeface="Arial" pitchFamily="34" charset="0"/>
              </a:rPr>
              <a:t>ANDOM</a:t>
            </a:r>
          </a:p>
          <a:p>
            <a:pPr algn="ctr">
              <a:defRPr/>
            </a:pPr>
            <a:r>
              <a:rPr lang="en-US" sz="2000" dirty="0">
                <a:ea typeface="ÇlÇr ñæí©" charset="-128"/>
                <a:cs typeface="Arial" pitchFamily="34" charset="0"/>
              </a:rPr>
              <a:t>I</a:t>
            </a:r>
          </a:p>
          <a:p>
            <a:pPr algn="ctr">
              <a:defRPr/>
            </a:pPr>
            <a:r>
              <a:rPr lang="en-US" sz="2000" dirty="0">
                <a:ea typeface="ÇlÇr ñæí©" charset="-128"/>
                <a:cs typeface="Arial" pitchFamily="34" charset="0"/>
              </a:rPr>
              <a:t>Z</a:t>
            </a:r>
          </a:p>
          <a:p>
            <a:pPr algn="ctr">
              <a:defRPr/>
            </a:pPr>
            <a:r>
              <a:rPr lang="en-US" sz="2000" dirty="0">
                <a:ea typeface="ÇlÇr ñæí©" charset="-128"/>
                <a:cs typeface="Arial" pitchFamily="34" charset="0"/>
              </a:rPr>
              <a:t>A</a:t>
            </a:r>
          </a:p>
          <a:p>
            <a:pPr algn="ctr">
              <a:defRPr/>
            </a:pPr>
            <a:r>
              <a:rPr lang="en-US" sz="2000" dirty="0">
                <a:ea typeface="ÇlÇr ñæí©" charset="-128"/>
                <a:cs typeface="Arial" pitchFamily="34" charset="0"/>
              </a:rPr>
              <a:t>T</a:t>
            </a:r>
          </a:p>
          <a:p>
            <a:pPr algn="ctr">
              <a:defRPr/>
            </a:pPr>
            <a:r>
              <a:rPr lang="en-US" sz="2000" dirty="0">
                <a:ea typeface="ÇlÇr ñæí©" charset="-128"/>
                <a:cs typeface="Arial" pitchFamily="34" charset="0"/>
              </a:rPr>
              <a:t>I</a:t>
            </a:r>
          </a:p>
          <a:p>
            <a:pPr algn="ctr">
              <a:defRPr/>
            </a:pPr>
            <a:r>
              <a:rPr lang="en-US" sz="2000" dirty="0">
                <a:ea typeface="ÇlÇr ñæí©" charset="-128"/>
                <a:cs typeface="Arial" pitchFamily="34" charset="0"/>
              </a:rPr>
              <a:t>ON</a:t>
            </a:r>
            <a:endParaRPr lang="en-US" sz="2000" dirty="0">
              <a:ea typeface="ＭＳ Ｐゴシック" pitchFamily="-112" charset="-128"/>
              <a:cs typeface="Arial" pitchFamily="34" charset="0"/>
            </a:endParaRPr>
          </a:p>
        </p:txBody>
      </p:sp>
      <p:sp>
        <p:nvSpPr>
          <p:cNvPr id="8" name="Rectangle 8"/>
          <p:cNvSpPr>
            <a:spLocks noChangeArrowheads="1"/>
          </p:cNvSpPr>
          <p:nvPr/>
        </p:nvSpPr>
        <p:spPr bwMode="auto">
          <a:xfrm>
            <a:off x="4419600" y="2133600"/>
            <a:ext cx="3429000" cy="990600"/>
          </a:xfrm>
          <a:prstGeom prst="rect">
            <a:avLst/>
          </a:prstGeom>
          <a:solidFill>
            <a:schemeClr val="accent3"/>
          </a:solidFill>
          <a:ln w="28575">
            <a:noFill/>
            <a:miter lim="800000"/>
            <a:headEnd/>
            <a:tailEnd/>
          </a:ln>
          <a:effectLst/>
          <a:scene3d>
            <a:camera prst="orthographicFront"/>
            <a:lightRig rig="threePt" dir="t"/>
          </a:scene3d>
          <a:sp3d>
            <a:bevelT/>
          </a:sp3d>
        </p:spPr>
        <p:txBody>
          <a:bodyPr anchor="ctr"/>
          <a:lstStyle/>
          <a:p>
            <a:pPr algn="ctr" eaLnBrk="0" hangingPunct="0">
              <a:defRPr/>
            </a:pPr>
            <a:r>
              <a:rPr lang="en-US" sz="2000" dirty="0">
                <a:solidFill>
                  <a:schemeClr val="accent2">
                    <a:lumMod val="50000"/>
                  </a:schemeClr>
                </a:solidFill>
                <a:ea typeface="ヒラギノ角ゴ Pro W3" charset="-128"/>
                <a:cs typeface="Arial" pitchFamily="34" charset="0"/>
              </a:rPr>
              <a:t>Physical activity program + general health materials (supervised PA + </a:t>
            </a:r>
            <a:r>
              <a:rPr lang="en-US" sz="2000" dirty="0" err="1">
                <a:solidFill>
                  <a:schemeClr val="accent2">
                    <a:lumMod val="50000"/>
                  </a:schemeClr>
                </a:solidFill>
                <a:ea typeface="ヒラギノ角ゴ Pro W3" charset="-128"/>
                <a:cs typeface="Arial" pitchFamily="34" charset="0"/>
              </a:rPr>
              <a:t>counselling</a:t>
            </a:r>
            <a:r>
              <a:rPr lang="en-US" sz="2000" dirty="0">
                <a:solidFill>
                  <a:schemeClr val="accent2">
                    <a:lumMod val="50000"/>
                  </a:schemeClr>
                </a:solidFill>
                <a:ea typeface="ヒラギノ角ゴ Pro W3" charset="-128"/>
                <a:cs typeface="Arial" pitchFamily="34" charset="0"/>
              </a:rPr>
              <a:t>)</a:t>
            </a:r>
          </a:p>
        </p:txBody>
      </p:sp>
      <p:sp>
        <p:nvSpPr>
          <p:cNvPr id="9" name="Rectangle 8"/>
          <p:cNvSpPr>
            <a:spLocks noChangeArrowheads="1"/>
          </p:cNvSpPr>
          <p:nvPr/>
        </p:nvSpPr>
        <p:spPr bwMode="auto">
          <a:xfrm>
            <a:off x="4419600" y="3657600"/>
            <a:ext cx="3429000" cy="914400"/>
          </a:xfrm>
          <a:prstGeom prst="rect">
            <a:avLst/>
          </a:prstGeom>
          <a:solidFill>
            <a:schemeClr val="accent4"/>
          </a:solidFill>
          <a:ln w="28575">
            <a:noFill/>
            <a:miter lim="800000"/>
            <a:headEnd/>
            <a:tailEnd/>
          </a:ln>
          <a:effectLst/>
          <a:scene3d>
            <a:camera prst="orthographicFront"/>
            <a:lightRig rig="threePt" dir="t"/>
          </a:scene3d>
          <a:sp3d>
            <a:bevelT/>
          </a:sp3d>
        </p:spPr>
        <p:txBody>
          <a:bodyPr anchor="ctr"/>
          <a:lstStyle/>
          <a:p>
            <a:pPr algn="ctr" eaLnBrk="0" hangingPunct="0">
              <a:defRPr/>
            </a:pPr>
            <a:r>
              <a:rPr lang="en-US" sz="2000" dirty="0">
                <a:solidFill>
                  <a:schemeClr val="accent2">
                    <a:lumMod val="50000"/>
                  </a:schemeClr>
                </a:solidFill>
                <a:ea typeface="ヒラギノ角ゴ Pro W3" charset="-128"/>
                <a:cs typeface="Arial" pitchFamily="34" charset="0"/>
              </a:rPr>
              <a:t>General health materials</a:t>
            </a:r>
          </a:p>
          <a:p>
            <a:pPr algn="ctr" eaLnBrk="0" hangingPunct="0">
              <a:defRPr/>
            </a:pPr>
            <a:r>
              <a:rPr lang="en-US" sz="2000" dirty="0">
                <a:solidFill>
                  <a:schemeClr val="accent2">
                    <a:lumMod val="50000"/>
                  </a:schemeClr>
                </a:solidFill>
                <a:ea typeface="ヒラギノ角ゴ Pro W3" charset="-128"/>
                <a:cs typeface="Arial" pitchFamily="34" charset="0"/>
              </a:rPr>
              <a:t>(usual care)</a:t>
            </a:r>
          </a:p>
        </p:txBody>
      </p:sp>
      <p:sp>
        <p:nvSpPr>
          <p:cNvPr id="10" name="Text Box 1"/>
          <p:cNvSpPr txBox="1">
            <a:spLocks noChangeArrowheads="1"/>
          </p:cNvSpPr>
          <p:nvPr/>
        </p:nvSpPr>
        <p:spPr bwMode="auto">
          <a:xfrm>
            <a:off x="8203871" y="1595231"/>
            <a:ext cx="457200" cy="4495800"/>
          </a:xfrm>
          <a:prstGeom prst="rect">
            <a:avLst/>
          </a:prstGeom>
          <a:solidFill>
            <a:schemeClr val="accent2">
              <a:lumMod val="75000"/>
            </a:schemeClr>
          </a:solidFill>
          <a:ln w="9525">
            <a:solidFill>
              <a:srgbClr val="C00000"/>
            </a:solidFill>
            <a:miter lim="800000"/>
            <a:headEnd/>
            <a:tailEnd/>
          </a:ln>
          <a:effectLst/>
          <a:scene3d>
            <a:camera prst="orthographicFront"/>
            <a:lightRig rig="threePt" dir="t"/>
          </a:scene3d>
          <a:sp3d>
            <a:bevelT/>
          </a:sp3d>
        </p:spPr>
        <p:txBody>
          <a:bodyPr lIns="64008" rIns="64008" anchor="ctr"/>
          <a:lstStyle/>
          <a:p>
            <a:pPr algn="ctr">
              <a:defRPr/>
            </a:pPr>
            <a:endParaRPr lang="en-US" dirty="0">
              <a:effectLst>
                <a:outerShdw blurRad="38100" dist="38100" dir="2700000" algn="tl">
                  <a:srgbClr val="000000"/>
                </a:outerShdw>
              </a:effectLst>
              <a:latin typeface="Calibri" pitchFamily="34" charset="0"/>
              <a:ea typeface="ÇlÇr ñæí©" charset="-128"/>
            </a:endParaRP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E</a:t>
            </a: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N</a:t>
            </a: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D </a:t>
            </a:r>
          </a:p>
          <a:p>
            <a:pPr algn="ctr">
              <a:defRPr/>
            </a:pPr>
            <a:endParaRPr lang="en-US" sz="2000" b="1" dirty="0">
              <a:solidFill>
                <a:schemeClr val="bg2"/>
              </a:solidFill>
              <a:effectLst>
                <a:outerShdw blurRad="38100" dist="38100" dir="2700000" algn="tl">
                  <a:srgbClr val="000000">
                    <a:alpha val="43137"/>
                  </a:srgbClr>
                </a:outerShdw>
              </a:effectLst>
              <a:ea typeface="ÇlÇr ñæí©" charset="-128"/>
              <a:cs typeface="Arial" pitchFamily="34" charset="0"/>
            </a:endParaRP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O</a:t>
            </a: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F </a:t>
            </a:r>
          </a:p>
          <a:p>
            <a:pPr algn="ctr">
              <a:defRPr/>
            </a:pPr>
            <a:endParaRPr lang="en-US" sz="2000" b="1" dirty="0">
              <a:solidFill>
                <a:schemeClr val="bg2"/>
              </a:solidFill>
              <a:effectLst>
                <a:outerShdw blurRad="38100" dist="38100" dir="2700000" algn="tl">
                  <a:srgbClr val="000000">
                    <a:alpha val="43137"/>
                  </a:srgbClr>
                </a:outerShdw>
              </a:effectLst>
              <a:ea typeface="ÇlÇr ñæí©" charset="-128"/>
              <a:cs typeface="Arial" pitchFamily="34" charset="0"/>
            </a:endParaRP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S</a:t>
            </a: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T</a:t>
            </a: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U</a:t>
            </a:r>
            <a:b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b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D</a:t>
            </a:r>
          </a:p>
          <a:p>
            <a:pPr algn="ctr">
              <a:defRPr/>
            </a:pPr>
            <a:r>
              <a:rPr lang="en-US" sz="2000" b="1" dirty="0">
                <a:solidFill>
                  <a:schemeClr val="bg2"/>
                </a:solidFill>
                <a:effectLst>
                  <a:outerShdw blurRad="38100" dist="38100" dir="2700000" algn="tl">
                    <a:srgbClr val="000000">
                      <a:alpha val="43137"/>
                    </a:srgbClr>
                  </a:outerShdw>
                </a:effectLst>
                <a:ea typeface="ÇlÇr ñæí©" charset="-128"/>
                <a:cs typeface="Arial" pitchFamily="34" charset="0"/>
              </a:rPr>
              <a:t>Y</a:t>
            </a:r>
          </a:p>
        </p:txBody>
      </p:sp>
      <p:cxnSp>
        <p:nvCxnSpPr>
          <p:cNvPr id="11" name="Straight Arrow Connector 10"/>
          <p:cNvCxnSpPr>
            <a:cxnSpLocks noChangeShapeType="1"/>
          </p:cNvCxnSpPr>
          <p:nvPr/>
        </p:nvCxnSpPr>
        <p:spPr bwMode="auto">
          <a:xfrm flipV="1">
            <a:off x="3257966" y="4873557"/>
            <a:ext cx="4895434" cy="11465"/>
          </a:xfrm>
          <a:prstGeom prst="straightConnector1">
            <a:avLst/>
          </a:prstGeom>
          <a:noFill/>
          <a:ln w="25400">
            <a:solidFill>
              <a:schemeClr val="tx1"/>
            </a:solidFill>
            <a:round/>
            <a:headEnd type="triangle" w="med" len="med"/>
            <a:tailEnd type="triangle" w="med" len="med"/>
          </a:ln>
          <a:effectLst>
            <a:outerShdw dist="20000" dir="5400000" rotWithShape="0">
              <a:srgbClr val="808080">
                <a:alpha val="37999"/>
              </a:srgbClr>
            </a:outerShdw>
          </a:effectLst>
        </p:spPr>
      </p:cxnSp>
      <p:sp>
        <p:nvSpPr>
          <p:cNvPr id="12" name="TextBox 11"/>
          <p:cNvSpPr txBox="1"/>
          <p:nvPr/>
        </p:nvSpPr>
        <p:spPr>
          <a:xfrm>
            <a:off x="5019208" y="4898643"/>
            <a:ext cx="1524000" cy="461665"/>
          </a:xfrm>
          <a:prstGeom prst="rect">
            <a:avLst/>
          </a:prstGeom>
          <a:noFill/>
        </p:spPr>
        <p:txBody>
          <a:bodyPr>
            <a:spAutoFit/>
          </a:bodyPr>
          <a:lstStyle/>
          <a:p>
            <a:pPr algn="ctr">
              <a:defRPr/>
            </a:pPr>
            <a:r>
              <a:rPr lang="en-US" sz="2400" dirty="0">
                <a:latin typeface="Calibri" pitchFamily="34" charset="0"/>
                <a:ea typeface="ＭＳ Ｐゴシック" pitchFamily="-112" charset="-128"/>
              </a:rPr>
              <a:t>3 years</a:t>
            </a:r>
          </a:p>
        </p:txBody>
      </p:sp>
      <p:sp>
        <p:nvSpPr>
          <p:cNvPr id="14" name="Right Arrow 13"/>
          <p:cNvSpPr>
            <a:spLocks noChangeArrowheads="1"/>
          </p:cNvSpPr>
          <p:nvPr/>
        </p:nvSpPr>
        <p:spPr bwMode="auto">
          <a:xfrm>
            <a:off x="3270830" y="2443965"/>
            <a:ext cx="1085433" cy="369870"/>
          </a:xfrm>
          <a:prstGeom prst="rightArrow">
            <a:avLst>
              <a:gd name="adj1" fmla="val 50000"/>
              <a:gd name="adj2" fmla="val 50000"/>
            </a:avLst>
          </a:prstGeom>
          <a:solidFill>
            <a:schemeClr val="tx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6" name="Rectangle 21"/>
          <p:cNvSpPr>
            <a:spLocks noChangeArrowheads="1"/>
          </p:cNvSpPr>
          <p:nvPr/>
        </p:nvSpPr>
        <p:spPr bwMode="auto">
          <a:xfrm>
            <a:off x="8743950" y="6244207"/>
            <a:ext cx="1905000" cy="228600"/>
          </a:xfrm>
          <a:prstGeom prst="rect">
            <a:avLst/>
          </a:prstGeom>
          <a:noFill/>
          <a:ln w="9525">
            <a:noFill/>
            <a:miter lim="800000"/>
            <a:headEnd/>
            <a:tailEnd/>
          </a:ln>
          <a:effectLst>
            <a:outerShdw blurRad="63500" dist="107763" dir="2700000" algn="ctr" rotWithShape="0">
              <a:schemeClr val="bg2">
                <a:alpha val="74997"/>
              </a:schemeClr>
            </a:outerShdw>
          </a:effectLst>
        </p:spPr>
        <p:txBody>
          <a:bodyPr anchor="ctr"/>
          <a:lstStyle/>
          <a:p>
            <a:pPr algn="r">
              <a:defRPr/>
            </a:pPr>
            <a:endParaRPr lang="en-CA" sz="1000">
              <a:solidFill>
                <a:srgbClr val="FFFF00"/>
              </a:solidFill>
              <a:effectLst>
                <a:outerShdw blurRad="38100" dist="38100" dir="2700000" algn="tl">
                  <a:srgbClr val="000000"/>
                </a:outerShdw>
              </a:effectLst>
              <a:latin typeface="Calibri" pitchFamily="34" charset="0"/>
              <a:ea typeface="ＭＳ Ｐゴシック" pitchFamily="-112" charset="-128"/>
            </a:endParaRPr>
          </a:p>
        </p:txBody>
      </p:sp>
      <p:sp>
        <p:nvSpPr>
          <p:cNvPr id="1793040" name="Rectangle 16"/>
          <p:cNvSpPr>
            <a:spLocks noGrp="1" noChangeArrowheads="1"/>
          </p:cNvSpPr>
          <p:nvPr>
            <p:ph type="title" idx="4294967295"/>
          </p:nvPr>
        </p:nvSpPr>
        <p:spPr>
          <a:xfrm>
            <a:off x="0" y="152400"/>
            <a:ext cx="12192000" cy="1143000"/>
          </a:xfrm>
          <a:solidFill>
            <a:schemeClr val="accent1"/>
          </a:solidFill>
        </p:spPr>
        <p:txBody>
          <a:bodyPr>
            <a:normAutofit/>
          </a:bodyPr>
          <a:lstStyle/>
          <a:p>
            <a:pPr algn="ctr">
              <a:defRPr/>
            </a:pPr>
            <a:r>
              <a:rPr lang="en-US" u="sng" dirty="0"/>
              <a:t>C</a:t>
            </a:r>
            <a:r>
              <a:rPr lang="en-US" dirty="0"/>
              <a:t>olon </a:t>
            </a:r>
            <a:r>
              <a:rPr lang="en-US" u="sng" dirty="0"/>
              <a:t>H</a:t>
            </a:r>
            <a:r>
              <a:rPr lang="en-US" dirty="0"/>
              <a:t>ealth </a:t>
            </a:r>
            <a:r>
              <a:rPr lang="en-US" u="sng" dirty="0"/>
              <a:t>a</a:t>
            </a:r>
            <a:r>
              <a:rPr lang="en-US" dirty="0"/>
              <a:t>nd </a:t>
            </a:r>
            <a:r>
              <a:rPr lang="en-US" u="sng" dirty="0"/>
              <a:t>L</a:t>
            </a:r>
            <a:r>
              <a:rPr lang="en-US" dirty="0"/>
              <a:t>ife-</a:t>
            </a:r>
            <a:r>
              <a:rPr lang="en-US" u="sng" dirty="0"/>
              <a:t>L</a:t>
            </a:r>
            <a:r>
              <a:rPr lang="en-US" dirty="0"/>
              <a:t>ong </a:t>
            </a:r>
            <a:r>
              <a:rPr lang="en-US" u="sng" dirty="0"/>
              <a:t>E</a:t>
            </a:r>
            <a:r>
              <a:rPr lang="en-US" dirty="0"/>
              <a:t>xercise Cha</a:t>
            </a:r>
            <a:r>
              <a:rPr lang="en-US" u="sng" dirty="0"/>
              <a:t>nge</a:t>
            </a:r>
            <a:r>
              <a:rPr lang="en-US" dirty="0"/>
              <a:t> </a:t>
            </a:r>
            <a:r>
              <a:rPr lang="en-US" b="1" dirty="0"/>
              <a:t>(CHALLENGE) </a:t>
            </a:r>
            <a:r>
              <a:rPr lang="en-US" dirty="0"/>
              <a:t>Trial</a:t>
            </a:r>
            <a:endParaRPr lang="en-CA" dirty="0"/>
          </a:p>
        </p:txBody>
      </p:sp>
      <p:sp>
        <p:nvSpPr>
          <p:cNvPr id="17" name="Right Arrow 16"/>
          <p:cNvSpPr>
            <a:spLocks noChangeArrowheads="1"/>
          </p:cNvSpPr>
          <p:nvPr/>
        </p:nvSpPr>
        <p:spPr bwMode="auto">
          <a:xfrm>
            <a:off x="8661071" y="3076677"/>
            <a:ext cx="1035379" cy="817229"/>
          </a:xfrm>
          <a:prstGeom prst="rightArrow">
            <a:avLst>
              <a:gd name="adj1" fmla="val 50000"/>
              <a:gd name="adj2" fmla="val 50000"/>
            </a:avLst>
          </a:prstGeom>
          <a:solidFill>
            <a:schemeClr val="tx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8" name="Right Arrow 17"/>
          <p:cNvSpPr>
            <a:spLocks noChangeArrowheads="1"/>
          </p:cNvSpPr>
          <p:nvPr/>
        </p:nvSpPr>
        <p:spPr bwMode="auto">
          <a:xfrm>
            <a:off x="3269669" y="3893906"/>
            <a:ext cx="1085433" cy="369870"/>
          </a:xfrm>
          <a:prstGeom prst="rightArrow">
            <a:avLst>
              <a:gd name="adj1" fmla="val 50000"/>
              <a:gd name="adj2" fmla="val 50000"/>
            </a:avLst>
          </a:prstGeom>
          <a:solidFill>
            <a:schemeClr val="tx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endParaRPr>
          </a:p>
        </p:txBody>
      </p:sp>
    </p:spTree>
    <p:extLst>
      <p:ext uri="{BB962C8B-B14F-4D97-AF65-F5344CB8AC3E}">
        <p14:creationId xmlns:p14="http://schemas.microsoft.com/office/powerpoint/2010/main" val="1421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1099"/>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nvPr>
        </p:nvGraphicFramePr>
        <p:xfrm>
          <a:off x="-73546" y="1423433"/>
          <a:ext cx="12149329" cy="5099957"/>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966460" y="4050034"/>
            <a:ext cx="603115" cy="5350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29162" y="3596946"/>
            <a:ext cx="603115" cy="5350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56171" y="4050034"/>
            <a:ext cx="603115" cy="5350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83180" y="4050034"/>
            <a:ext cx="603115" cy="5350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44003" y="4669369"/>
            <a:ext cx="603115" cy="5350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63258" y="5400165"/>
            <a:ext cx="603115" cy="5350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203905" y="5204390"/>
            <a:ext cx="603115" cy="53502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10189" y="4469665"/>
            <a:ext cx="603115" cy="7347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3"/>
          <p:cNvSpPr txBox="1">
            <a:spLocks/>
          </p:cNvSpPr>
          <p:nvPr/>
        </p:nvSpPr>
        <p:spPr>
          <a:xfrm>
            <a:off x="1632765" y="373216"/>
            <a:ext cx="5729059" cy="705164"/>
          </a:xfrm>
          <a:prstGeom prst="rect">
            <a:avLst/>
          </a:prstGeom>
        </p:spPr>
        <p:txBody>
          <a:bodyPr vert="horz" lIns="0" tIns="45720" rIns="91440" bIns="45720" rtlCol="0" anchor="ctr">
            <a:noAutofit/>
          </a:bodyPr>
          <a:lstStyle>
            <a:lvl1pPr algn="l" defTabSz="457200" rtl="0" eaLnBrk="1" latinLnBrk="0" hangingPunct="1">
              <a:spcBef>
                <a:spcPct val="0"/>
              </a:spcBef>
              <a:buNone/>
              <a:defRPr sz="2000" b="1" kern="1200">
                <a:solidFill>
                  <a:schemeClr val="tx2">
                    <a:lumMod val="60000"/>
                    <a:lumOff val="40000"/>
                  </a:schemeClr>
                </a:solidFill>
                <a:latin typeface="+mj-lt"/>
                <a:ea typeface="+mj-ea"/>
                <a:cs typeface="+mj-cs"/>
              </a:defRPr>
            </a:lvl1pPr>
          </a:lstStyle>
          <a:p>
            <a:r>
              <a:rPr lang="en-US" sz="3200" b="0" dirty="0">
                <a:solidFill>
                  <a:schemeClr val="bg1"/>
                </a:solidFill>
                <a:latin typeface="+mn-lt"/>
              </a:rPr>
              <a:t>Current Attributable Cancer Incidence Burden in Canada</a:t>
            </a:r>
          </a:p>
        </p:txBody>
      </p:sp>
      <p:pic>
        <p:nvPicPr>
          <p:cNvPr id="22" name="Picture 15" descr="Image result for prithwish D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70885" y="289829"/>
            <a:ext cx="804898"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1" descr="Dr Will K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95539" y="284226"/>
            <a:ext cx="709924" cy="920003"/>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5" descr="https://www.mcgill.ca/cancerepi/files/cancerepi/styles/wysiwyg_medium/public/elfranco.png?itok=sSPt7Qr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79009" y="265040"/>
            <a:ext cx="767492" cy="958373"/>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2" descr="K:\Staff Resources\Photos_Staff\May 2017\Individuals\Christine Friedenreich.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40236" y="309013"/>
            <a:ext cx="741215"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10000"/>
                    </a14:imgEffect>
                  </a14:imgLayer>
                </a14:imgProps>
              </a:ext>
              <a:ext uri="{28A0092B-C50C-407E-A947-70E740481C1C}">
                <a14:useLocalDpi xmlns:a14="http://schemas.microsoft.com/office/drawing/2010/main"/>
              </a:ext>
            </a:extLst>
          </a:blip>
          <a:srcRect/>
          <a:stretch/>
        </p:blipFill>
        <p:spPr>
          <a:xfrm>
            <a:off x="8010100" y="289830"/>
            <a:ext cx="728141" cy="914400"/>
          </a:xfrm>
          <a:prstGeom prst="ellipse">
            <a:avLst/>
          </a:prstGeom>
        </p:spPr>
      </p:pic>
      <p:pic>
        <p:nvPicPr>
          <p:cNvPr id="23" name="Picture 7" descr="https://fhs.mcmaster.ca/ceb/images/faculty_member_walter201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420047" y="279660"/>
            <a:ext cx="770049"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30" name="Picture 29"/>
          <p:cNvPicPr/>
          <p:nvPr/>
        </p:nvPicPr>
        <p:blipFill>
          <a:blip r:embed="rId11" cstate="screen">
            <a:extLst>
              <a:ext uri="{28A0092B-C50C-407E-A947-70E740481C1C}">
                <a14:useLocalDpi xmlns:a14="http://schemas.microsoft.com/office/drawing/2010/main"/>
              </a:ext>
            </a:extLst>
          </a:blip>
          <a:srcRect r="2778" b="48571"/>
          <a:stretch>
            <a:fillRect/>
          </a:stretch>
        </p:blipFill>
        <p:spPr bwMode="auto">
          <a:xfrm>
            <a:off x="-73546" y="375519"/>
            <a:ext cx="1698581" cy="700935"/>
          </a:xfrm>
          <a:prstGeom prst="rect">
            <a:avLst/>
          </a:prstGeom>
          <a:noFill/>
          <a:ln w="9525">
            <a:noFill/>
            <a:miter lim="800000"/>
            <a:headEnd/>
            <a:tailEnd/>
          </a:ln>
          <a:effectLst/>
        </p:spPr>
      </p:pic>
      <p:pic>
        <p:nvPicPr>
          <p:cNvPr id="21" name="Picture 5" descr="CCS Logo"/>
          <p:cNvPicPr>
            <a:picLocks noChangeAspect="1" noChangeArrowheads="1"/>
          </p:cNvPicPr>
          <p:nvPr/>
        </p:nvPicPr>
        <p:blipFill>
          <a:blip r:embed="rId12" cstate="print"/>
          <a:srcRect/>
          <a:stretch>
            <a:fillRect/>
          </a:stretch>
        </p:blipFill>
        <p:spPr bwMode="auto">
          <a:xfrm>
            <a:off x="9962755" y="5935186"/>
            <a:ext cx="2375834" cy="935183"/>
          </a:xfrm>
          <a:prstGeom prst="rect">
            <a:avLst/>
          </a:prstGeom>
          <a:noFill/>
          <a:ln w="9525">
            <a:noFill/>
            <a:miter lim="800000"/>
            <a:headEnd/>
            <a:tailEnd/>
          </a:ln>
        </p:spPr>
      </p:pic>
      <p:sp>
        <p:nvSpPr>
          <p:cNvPr id="3" name="TextBox 2"/>
          <p:cNvSpPr txBox="1"/>
          <p:nvPr/>
        </p:nvSpPr>
        <p:spPr>
          <a:xfrm>
            <a:off x="5719862" y="1305827"/>
            <a:ext cx="6036758" cy="307777"/>
          </a:xfrm>
          <a:prstGeom prst="rect">
            <a:avLst/>
          </a:prstGeom>
          <a:noFill/>
        </p:spPr>
        <p:txBody>
          <a:bodyPr wrap="square" rtlCol="0">
            <a:spAutoFit/>
          </a:bodyPr>
          <a:lstStyle/>
          <a:p>
            <a:pPr algn="r"/>
            <a:r>
              <a:rPr lang="en-US" sz="1400" dirty="0"/>
              <a:t>Team: Friedenreich, Brenner (co-PIs), King, Franco, Walters, De</a:t>
            </a:r>
          </a:p>
        </p:txBody>
      </p:sp>
      <p:sp>
        <p:nvSpPr>
          <p:cNvPr id="4" name="TextBox 3"/>
          <p:cNvSpPr txBox="1"/>
          <p:nvPr/>
        </p:nvSpPr>
        <p:spPr>
          <a:xfrm>
            <a:off x="7378261" y="6523391"/>
            <a:ext cx="2613765" cy="670144"/>
          </a:xfrm>
          <a:prstGeom prst="rect">
            <a:avLst/>
          </a:prstGeom>
          <a:noFill/>
        </p:spPr>
        <p:txBody>
          <a:bodyPr wrap="square" rtlCol="0">
            <a:spAutoFit/>
          </a:bodyPr>
          <a:lstStyle/>
          <a:p>
            <a:r>
              <a:rPr lang="en-US" dirty="0">
                <a:hlinkClick r:id="rId13"/>
              </a:rPr>
              <a:t>www.prevent.cancer.ca</a:t>
            </a:r>
            <a:endParaRPr lang="en-US" dirty="0"/>
          </a:p>
          <a:p>
            <a:endParaRPr lang="en-US" dirty="0"/>
          </a:p>
        </p:txBody>
      </p:sp>
      <p:sp>
        <p:nvSpPr>
          <p:cNvPr id="7" name="Rectangle 6"/>
          <p:cNvSpPr/>
          <p:nvPr/>
        </p:nvSpPr>
        <p:spPr>
          <a:xfrm>
            <a:off x="4067504" y="3930869"/>
            <a:ext cx="618792" cy="3153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201734" y="5117788"/>
            <a:ext cx="603115" cy="3153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78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P spid="15" grpId="0" animBg="1"/>
      <p:bldP spid="16" grpId="0" animBg="1"/>
      <p:bldP spid="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5781208" y="6477000"/>
            <a:ext cx="4886793" cy="381000"/>
          </a:xfrm>
          <a:prstGeom prst="rect">
            <a:avLst/>
          </a:prstGeom>
          <a:noFill/>
          <a:ln w="9525">
            <a:noFill/>
            <a:miter lim="800000"/>
            <a:headEnd/>
            <a:tailEnd/>
          </a:ln>
        </p:spPr>
        <p:txBody>
          <a:bodyPr anchor="ctr"/>
          <a:lstStyle/>
          <a:p>
            <a:pPr algn="r" eaLnBrk="0" hangingPunct="0"/>
            <a:endParaRPr lang="en-US" sz="1600" dirty="0"/>
          </a:p>
        </p:txBody>
      </p:sp>
      <p:sp>
        <p:nvSpPr>
          <p:cNvPr id="4" name="Text Box 3"/>
          <p:cNvSpPr txBox="1">
            <a:spLocks noChangeArrowheads="1"/>
          </p:cNvSpPr>
          <p:nvPr/>
        </p:nvSpPr>
        <p:spPr bwMode="auto">
          <a:xfrm>
            <a:off x="635331" y="1715540"/>
            <a:ext cx="1524000" cy="3939540"/>
          </a:xfrm>
          <a:prstGeom prst="rect">
            <a:avLst/>
          </a:prstGeom>
          <a:solidFill>
            <a:schemeClr val="accent1">
              <a:lumMod val="40000"/>
              <a:lumOff val="60000"/>
            </a:schemeClr>
          </a:solidFill>
          <a:ln w="9525">
            <a:solidFill>
              <a:schemeClr val="tx1"/>
            </a:solidFill>
            <a:miter lim="800000"/>
            <a:headEnd/>
            <a:tailEnd/>
          </a:ln>
          <a:scene3d>
            <a:camera prst="orthographicFront"/>
            <a:lightRig rig="threePt" dir="t"/>
          </a:scene3d>
          <a:sp3d>
            <a:bevelT/>
          </a:sp3d>
        </p:spPr>
        <p:txBody>
          <a:bodyPr>
            <a:spAutoFit/>
          </a:bodyPr>
          <a:lstStyle/>
          <a:p>
            <a:pPr algn="ctr">
              <a:spcBef>
                <a:spcPct val="50000"/>
              </a:spcBef>
              <a:defRPr/>
            </a:pPr>
            <a:endParaRPr lang="en-US" sz="1000" dirty="0">
              <a:effectLst>
                <a:outerShdw blurRad="38100" dist="38100" dir="2700000" algn="tl">
                  <a:srgbClr val="000000"/>
                </a:outerShdw>
              </a:effectLst>
              <a:latin typeface="Calibri" pitchFamily="34" charset="0"/>
              <a:ea typeface="ＭＳ Ｐゴシック" pitchFamily="-112" charset="-128"/>
            </a:endParaRPr>
          </a:p>
          <a:p>
            <a:pPr algn="ctr">
              <a:spcBef>
                <a:spcPct val="50000"/>
              </a:spcBef>
              <a:defRPr/>
            </a:pPr>
            <a:r>
              <a:rPr lang="en-US" sz="2000" dirty="0">
                <a:solidFill>
                  <a:schemeClr val="tx2"/>
                </a:solidFill>
                <a:ea typeface="ＭＳ Ｐゴシック" pitchFamily="-112" charset="-128"/>
                <a:cs typeface="Arial" pitchFamily="34" charset="0"/>
              </a:rPr>
              <a:t>Metastatic castrate resistant prostate cancer </a:t>
            </a:r>
          </a:p>
          <a:p>
            <a:pPr algn="ctr">
              <a:spcBef>
                <a:spcPct val="50000"/>
              </a:spcBef>
              <a:defRPr/>
            </a:pPr>
            <a:r>
              <a:rPr lang="en-US" sz="2000" dirty="0">
                <a:solidFill>
                  <a:schemeClr val="tx2"/>
                </a:solidFill>
                <a:ea typeface="ＭＳ Ｐゴシック" pitchFamily="-112" charset="-128"/>
                <a:cs typeface="Arial" pitchFamily="34" charset="0"/>
              </a:rPr>
              <a:t>Baseline Assessment</a:t>
            </a:r>
          </a:p>
          <a:p>
            <a:pPr algn="ctr">
              <a:spcBef>
                <a:spcPct val="50000"/>
              </a:spcBef>
              <a:defRPr/>
            </a:pPr>
            <a:r>
              <a:rPr lang="en-US" sz="2000" dirty="0">
                <a:solidFill>
                  <a:schemeClr val="tx2"/>
                </a:solidFill>
                <a:ea typeface="ＭＳ Ｐゴシック" pitchFamily="-112" charset="-128"/>
                <a:cs typeface="Arial" pitchFamily="34" charset="0"/>
              </a:rPr>
              <a:t>N=866</a:t>
            </a:r>
          </a:p>
          <a:p>
            <a:pPr algn="ctr">
              <a:spcBef>
                <a:spcPct val="50000"/>
              </a:spcBef>
              <a:defRPr/>
            </a:pPr>
            <a:r>
              <a:rPr lang="en-US" sz="2000" dirty="0">
                <a:solidFill>
                  <a:schemeClr val="tx2"/>
                </a:solidFill>
                <a:ea typeface="ＭＳ Ｐゴシック" pitchFamily="-112" charset="-128"/>
                <a:cs typeface="Arial" pitchFamily="34" charset="0"/>
              </a:rPr>
              <a:t>22 centers in 8 countries </a:t>
            </a:r>
          </a:p>
        </p:txBody>
      </p:sp>
      <p:sp>
        <p:nvSpPr>
          <p:cNvPr id="5" name="Text Box 18"/>
          <p:cNvSpPr txBox="1">
            <a:spLocks noChangeArrowheads="1"/>
          </p:cNvSpPr>
          <p:nvPr/>
        </p:nvSpPr>
        <p:spPr bwMode="auto">
          <a:xfrm>
            <a:off x="10713057" y="1820362"/>
            <a:ext cx="457200" cy="3539430"/>
          </a:xfrm>
          <a:prstGeom prst="rect">
            <a:avLst/>
          </a:prstGeom>
          <a:solidFill>
            <a:schemeClr val="accent6">
              <a:lumMod val="60000"/>
              <a:lumOff val="40000"/>
            </a:schemeClr>
          </a:solidFill>
          <a:ln w="9525">
            <a:solidFill>
              <a:schemeClr val="tx1"/>
            </a:solidFill>
            <a:miter lim="800000"/>
            <a:headEnd/>
            <a:tailEnd/>
          </a:ln>
          <a:scene3d>
            <a:camera prst="orthographicFront"/>
            <a:lightRig rig="threePt" dir="t"/>
          </a:scene3d>
          <a:sp3d>
            <a:bevelT/>
          </a:sp3d>
        </p:spPr>
        <p:txBody>
          <a:bodyPr wrap="square" anchor="ctr">
            <a:spAutoFit/>
          </a:bodyPr>
          <a:lstStyle/>
          <a:p>
            <a:pPr algn="ctr">
              <a:spcBef>
                <a:spcPct val="50000"/>
              </a:spcBef>
              <a:defRPr/>
            </a:pPr>
            <a:r>
              <a:rPr lang="en-US" sz="2800" dirty="0">
                <a:solidFill>
                  <a:schemeClr val="tx2"/>
                </a:solidFill>
                <a:effectLst>
                  <a:outerShdw blurRad="38100" dist="38100" dir="2700000" algn="tl">
                    <a:srgbClr val="FFFFFF"/>
                  </a:outerShdw>
                </a:effectLst>
                <a:ea typeface="ＭＳ Ｐゴシック" pitchFamily="-112" charset="-128"/>
              </a:rPr>
              <a:t>SURVIVAL</a:t>
            </a:r>
            <a:endParaRPr lang="en-US" sz="2000" dirty="0">
              <a:solidFill>
                <a:schemeClr val="tx2"/>
              </a:solidFill>
              <a:effectLst>
                <a:outerShdw blurRad="38100" dist="38100" dir="2700000" algn="tl">
                  <a:srgbClr val="FFFFFF"/>
                </a:outerShdw>
              </a:effectLst>
              <a:ea typeface="ＭＳ Ｐゴシック" pitchFamily="-112" charset="-128"/>
            </a:endParaRPr>
          </a:p>
        </p:txBody>
      </p:sp>
      <p:sp>
        <p:nvSpPr>
          <p:cNvPr id="6" name="Text Box 5"/>
          <p:cNvSpPr txBox="1">
            <a:spLocks noChangeArrowheads="1"/>
          </p:cNvSpPr>
          <p:nvPr/>
        </p:nvSpPr>
        <p:spPr bwMode="auto">
          <a:xfrm>
            <a:off x="635331" y="5826570"/>
            <a:ext cx="11459183" cy="707886"/>
          </a:xfrm>
          <a:prstGeom prst="rect">
            <a:avLst/>
          </a:prstGeom>
          <a:noFill/>
          <a:ln w="9525">
            <a:noFill/>
            <a:miter lim="800000"/>
            <a:headEnd/>
            <a:tailEnd/>
          </a:ln>
          <a:effectLst/>
        </p:spPr>
        <p:txBody>
          <a:bodyPr wrap="square">
            <a:spAutoFit/>
          </a:bodyPr>
          <a:lstStyle/>
          <a:p>
            <a:pPr marL="514350" indent="-514350" algn="ctr">
              <a:buClr>
                <a:schemeClr val="folHlink"/>
              </a:buClr>
              <a:buSzPct val="50000"/>
              <a:defRPr/>
            </a:pPr>
            <a:r>
              <a:rPr lang="en-US" sz="2000" u="sng" dirty="0">
                <a:solidFill>
                  <a:schemeClr val="tx2"/>
                </a:solidFill>
                <a:latin typeface="Calibri" pitchFamily="34" charset="0"/>
              </a:rPr>
              <a:t>Primary Outcome:</a:t>
            </a:r>
            <a:r>
              <a:rPr lang="en-US" sz="2000" dirty="0">
                <a:solidFill>
                  <a:schemeClr val="tx2"/>
                </a:solidFill>
                <a:latin typeface="Calibri" pitchFamily="34" charset="0"/>
              </a:rPr>
              <a:t>  Overall survival, progression free survival</a:t>
            </a:r>
          </a:p>
          <a:p>
            <a:pPr marL="514350" indent="-514350" algn="ctr">
              <a:buClr>
                <a:schemeClr val="folHlink"/>
              </a:buClr>
              <a:buSzPct val="50000"/>
              <a:defRPr/>
            </a:pPr>
            <a:r>
              <a:rPr lang="en-US" sz="2000" u="sng" dirty="0">
                <a:solidFill>
                  <a:schemeClr val="tx2"/>
                </a:solidFill>
                <a:latin typeface="Calibri" pitchFamily="34" charset="0"/>
              </a:rPr>
              <a:t>Secondary Outcomes :</a:t>
            </a:r>
            <a:r>
              <a:rPr lang="en-US" sz="2000" dirty="0">
                <a:solidFill>
                  <a:schemeClr val="tx2"/>
                </a:solidFill>
                <a:effectLst>
                  <a:outerShdw blurRad="38100" dist="38100" dir="2700000" algn="tl">
                    <a:srgbClr val="000000"/>
                  </a:outerShdw>
                </a:effectLst>
                <a:latin typeface="Calibri" pitchFamily="34" charset="0"/>
              </a:rPr>
              <a:t> </a:t>
            </a:r>
            <a:r>
              <a:rPr lang="en-US" sz="2000" dirty="0">
                <a:solidFill>
                  <a:schemeClr val="tx2"/>
                </a:solidFill>
                <a:latin typeface="Calibri" pitchFamily="34" charset="0"/>
              </a:rPr>
              <a:t>PROs, functional capacity, metabolic biomarkers, skeletal progression, pain, etc.</a:t>
            </a:r>
          </a:p>
        </p:txBody>
      </p:sp>
      <p:sp>
        <p:nvSpPr>
          <p:cNvPr id="7" name="Text Box 1"/>
          <p:cNvSpPr txBox="1">
            <a:spLocks noChangeArrowheads="1"/>
          </p:cNvSpPr>
          <p:nvPr/>
        </p:nvSpPr>
        <p:spPr bwMode="auto">
          <a:xfrm>
            <a:off x="2694092" y="1620125"/>
            <a:ext cx="355879" cy="4401205"/>
          </a:xfrm>
          <a:prstGeom prst="rect">
            <a:avLst/>
          </a:prstGeom>
          <a:solidFill>
            <a:schemeClr val="tx2">
              <a:lumMod val="40000"/>
              <a:lumOff val="60000"/>
            </a:schemeClr>
          </a:solidFill>
          <a:ln w="9525">
            <a:noFill/>
            <a:miter lim="800000"/>
            <a:headEnd/>
            <a:tailEnd/>
          </a:ln>
          <a:effectLst/>
          <a:scene3d>
            <a:camera prst="orthographicFront"/>
            <a:lightRig rig="threePt" dir="t"/>
          </a:scene3d>
          <a:sp3d>
            <a:bevelT/>
          </a:sp3d>
        </p:spPr>
        <p:txBody>
          <a:bodyPr lIns="64008" rIns="64008" anchor="ctr"/>
          <a:lstStyle/>
          <a:p>
            <a:pPr algn="ctr">
              <a:defRPr/>
            </a:pPr>
            <a:r>
              <a:rPr lang="en-US" sz="2000" dirty="0">
                <a:ea typeface="ÇlÇr ñæí©" charset="-128"/>
                <a:cs typeface="Arial" pitchFamily="34" charset="0"/>
              </a:rPr>
              <a:t>R</a:t>
            </a:r>
          </a:p>
          <a:p>
            <a:pPr algn="ctr">
              <a:defRPr/>
            </a:pPr>
            <a:r>
              <a:rPr lang="en-US" sz="2000" dirty="0">
                <a:ea typeface="ÇlÇr ñæí©" charset="-128"/>
                <a:cs typeface="Arial" pitchFamily="34" charset="0"/>
              </a:rPr>
              <a:t>ANDOM</a:t>
            </a:r>
          </a:p>
          <a:p>
            <a:pPr algn="ctr">
              <a:defRPr/>
            </a:pPr>
            <a:r>
              <a:rPr lang="en-US" sz="2000" dirty="0">
                <a:ea typeface="ÇlÇr ñæí©" charset="-128"/>
                <a:cs typeface="Arial" pitchFamily="34" charset="0"/>
              </a:rPr>
              <a:t>I</a:t>
            </a:r>
          </a:p>
          <a:p>
            <a:pPr algn="ctr">
              <a:defRPr/>
            </a:pPr>
            <a:r>
              <a:rPr lang="en-US" sz="2000" dirty="0">
                <a:ea typeface="ÇlÇr ñæí©" charset="-128"/>
                <a:cs typeface="Arial" pitchFamily="34" charset="0"/>
              </a:rPr>
              <a:t>Z</a:t>
            </a:r>
          </a:p>
          <a:p>
            <a:pPr algn="ctr">
              <a:defRPr/>
            </a:pPr>
            <a:r>
              <a:rPr lang="en-US" sz="2000" dirty="0">
                <a:ea typeface="ÇlÇr ñæí©" charset="-128"/>
                <a:cs typeface="Arial" pitchFamily="34" charset="0"/>
              </a:rPr>
              <a:t>A</a:t>
            </a:r>
          </a:p>
          <a:p>
            <a:pPr algn="ctr">
              <a:defRPr/>
            </a:pPr>
            <a:r>
              <a:rPr lang="en-US" sz="2000" dirty="0">
                <a:ea typeface="ÇlÇr ñæí©" charset="-128"/>
                <a:cs typeface="Arial" pitchFamily="34" charset="0"/>
              </a:rPr>
              <a:t>T</a:t>
            </a:r>
          </a:p>
          <a:p>
            <a:pPr algn="ctr">
              <a:defRPr/>
            </a:pPr>
            <a:r>
              <a:rPr lang="en-US" sz="2000" dirty="0">
                <a:ea typeface="ÇlÇr ñæí©" charset="-128"/>
                <a:cs typeface="Arial" pitchFamily="34" charset="0"/>
              </a:rPr>
              <a:t>I</a:t>
            </a:r>
          </a:p>
          <a:p>
            <a:pPr algn="ctr">
              <a:defRPr/>
            </a:pPr>
            <a:r>
              <a:rPr lang="en-US" sz="2000" dirty="0">
                <a:ea typeface="ÇlÇr ñæí©" charset="-128"/>
                <a:cs typeface="Arial" pitchFamily="34" charset="0"/>
              </a:rPr>
              <a:t>ON</a:t>
            </a:r>
            <a:endParaRPr lang="en-US" sz="2000" dirty="0">
              <a:ea typeface="ＭＳ Ｐゴシック" pitchFamily="-112" charset="-128"/>
              <a:cs typeface="Arial" pitchFamily="34" charset="0"/>
            </a:endParaRPr>
          </a:p>
        </p:txBody>
      </p:sp>
      <p:sp>
        <p:nvSpPr>
          <p:cNvPr id="8" name="Rectangle 8"/>
          <p:cNvSpPr>
            <a:spLocks noChangeArrowheads="1"/>
          </p:cNvSpPr>
          <p:nvPr/>
        </p:nvSpPr>
        <p:spPr bwMode="auto">
          <a:xfrm>
            <a:off x="4304529" y="1669533"/>
            <a:ext cx="3848871" cy="1746738"/>
          </a:xfrm>
          <a:prstGeom prst="rect">
            <a:avLst/>
          </a:prstGeom>
          <a:solidFill>
            <a:schemeClr val="accent3"/>
          </a:solidFill>
          <a:ln w="28575">
            <a:noFill/>
            <a:miter lim="800000"/>
            <a:headEnd/>
            <a:tailEnd/>
          </a:ln>
          <a:effectLst/>
          <a:scene3d>
            <a:camera prst="orthographicFront"/>
            <a:lightRig rig="threePt" dir="t"/>
          </a:scene3d>
          <a:sp3d>
            <a:bevelT/>
          </a:sp3d>
        </p:spPr>
        <p:txBody>
          <a:bodyPr anchor="ctr"/>
          <a:lstStyle/>
          <a:p>
            <a:pPr algn="ctr" eaLnBrk="0" hangingPunct="0">
              <a:defRPr/>
            </a:pPr>
            <a:r>
              <a:rPr lang="en-US" sz="2000" dirty="0">
                <a:solidFill>
                  <a:schemeClr val="tx2"/>
                </a:solidFill>
                <a:ea typeface="ヒラギノ角ゴ Pro W3" charset="-128"/>
                <a:cs typeface="Arial" pitchFamily="34" charset="0"/>
              </a:rPr>
              <a:t>12 month supervised </a:t>
            </a:r>
            <a:r>
              <a:rPr lang="en-US" sz="2000" b="1" dirty="0">
                <a:solidFill>
                  <a:schemeClr val="tx2"/>
                </a:solidFill>
                <a:ea typeface="ヒラギノ角ゴ Pro W3" charset="-128"/>
                <a:cs typeface="Arial" pitchFamily="34" charset="0"/>
              </a:rPr>
              <a:t>aerobic and resistance exercise </a:t>
            </a:r>
            <a:r>
              <a:rPr lang="en-US" sz="2000" dirty="0">
                <a:solidFill>
                  <a:schemeClr val="tx2"/>
                </a:solidFill>
                <a:ea typeface="ヒラギノ角ゴ Pro W3" charset="-128"/>
                <a:cs typeface="Arial" pitchFamily="34" charset="0"/>
              </a:rPr>
              <a:t>+ </a:t>
            </a:r>
            <a:r>
              <a:rPr lang="en-US" sz="2000" b="1" dirty="0" err="1">
                <a:solidFill>
                  <a:schemeClr val="tx2"/>
                </a:solidFill>
                <a:ea typeface="ヒラギノ角ゴ Pro W3" charset="-128"/>
                <a:cs typeface="Arial" pitchFamily="34" charset="0"/>
              </a:rPr>
              <a:t>behavioural</a:t>
            </a:r>
            <a:r>
              <a:rPr lang="en-US" sz="2000" dirty="0">
                <a:solidFill>
                  <a:schemeClr val="tx2"/>
                </a:solidFill>
                <a:ea typeface="ヒラギノ角ゴ Pro W3" charset="-128"/>
                <a:cs typeface="Arial" pitchFamily="34" charset="0"/>
              </a:rPr>
              <a:t> and </a:t>
            </a:r>
            <a:r>
              <a:rPr lang="en-US" sz="2000" b="1" dirty="0">
                <a:solidFill>
                  <a:schemeClr val="tx2"/>
                </a:solidFill>
                <a:ea typeface="ヒラギノ角ゴ Pro W3" charset="-128"/>
                <a:cs typeface="Arial" pitchFamily="34" charset="0"/>
              </a:rPr>
              <a:t>psychosocial support </a:t>
            </a:r>
            <a:r>
              <a:rPr lang="en-US" sz="2000" dirty="0">
                <a:solidFill>
                  <a:schemeClr val="tx2"/>
                </a:solidFill>
                <a:ea typeface="ヒラギノ角ゴ Pro W3" charset="-128"/>
                <a:cs typeface="Arial" pitchFamily="34" charset="0"/>
              </a:rPr>
              <a:t>and 12 month home-based program </a:t>
            </a:r>
          </a:p>
        </p:txBody>
      </p:sp>
      <p:sp>
        <p:nvSpPr>
          <p:cNvPr id="9" name="Rectangle 8"/>
          <p:cNvSpPr>
            <a:spLocks noChangeArrowheads="1"/>
          </p:cNvSpPr>
          <p:nvPr/>
        </p:nvSpPr>
        <p:spPr bwMode="auto">
          <a:xfrm>
            <a:off x="4325766" y="3666487"/>
            <a:ext cx="3848870" cy="914400"/>
          </a:xfrm>
          <a:prstGeom prst="rect">
            <a:avLst/>
          </a:prstGeom>
          <a:solidFill>
            <a:schemeClr val="accent4"/>
          </a:solidFill>
          <a:ln w="28575">
            <a:noFill/>
            <a:miter lim="800000"/>
            <a:headEnd/>
            <a:tailEnd/>
          </a:ln>
          <a:effectLst/>
          <a:scene3d>
            <a:camera prst="orthographicFront"/>
            <a:lightRig rig="threePt" dir="t"/>
          </a:scene3d>
          <a:sp3d>
            <a:bevelT/>
          </a:sp3d>
        </p:spPr>
        <p:txBody>
          <a:bodyPr anchor="ctr"/>
          <a:lstStyle/>
          <a:p>
            <a:pPr algn="ctr" eaLnBrk="0" hangingPunct="0">
              <a:defRPr/>
            </a:pPr>
            <a:r>
              <a:rPr lang="en-US" sz="2400" dirty="0">
                <a:solidFill>
                  <a:schemeClr val="tx2"/>
                </a:solidFill>
                <a:ea typeface="ヒラギノ角ゴ Pro W3" charset="-128"/>
                <a:cs typeface="Arial" pitchFamily="34" charset="0"/>
              </a:rPr>
              <a:t>Psychosocial support</a:t>
            </a:r>
          </a:p>
        </p:txBody>
      </p:sp>
      <p:sp>
        <p:nvSpPr>
          <p:cNvPr id="10" name="Text Box 1"/>
          <p:cNvSpPr txBox="1">
            <a:spLocks noChangeArrowheads="1"/>
          </p:cNvSpPr>
          <p:nvPr/>
        </p:nvSpPr>
        <p:spPr bwMode="auto">
          <a:xfrm>
            <a:off x="8567837" y="1630450"/>
            <a:ext cx="457200" cy="4196120"/>
          </a:xfrm>
          <a:prstGeom prst="rect">
            <a:avLst/>
          </a:prstGeom>
          <a:solidFill>
            <a:schemeClr val="accent2">
              <a:lumMod val="75000"/>
            </a:schemeClr>
          </a:solidFill>
          <a:ln w="9525">
            <a:solidFill>
              <a:srgbClr val="C00000"/>
            </a:solidFill>
            <a:miter lim="800000"/>
            <a:headEnd/>
            <a:tailEnd/>
          </a:ln>
          <a:effectLst/>
          <a:scene3d>
            <a:camera prst="orthographicFront"/>
            <a:lightRig rig="threePt" dir="t"/>
          </a:scene3d>
          <a:sp3d>
            <a:bevelT/>
          </a:sp3d>
        </p:spPr>
        <p:txBody>
          <a:bodyPr lIns="64008" rIns="64008" anchor="ctr"/>
          <a:lstStyle/>
          <a:p>
            <a:pPr algn="ctr">
              <a:defRPr/>
            </a:pPr>
            <a:endParaRPr lang="en-US" dirty="0">
              <a:effectLst>
                <a:outerShdw blurRad="38100" dist="38100" dir="2700000" algn="tl">
                  <a:srgbClr val="000000"/>
                </a:outerShdw>
              </a:effectLst>
              <a:latin typeface="Calibri" pitchFamily="34" charset="0"/>
              <a:ea typeface="ÇlÇr ñæí©" charset="-128"/>
            </a:endParaRPr>
          </a:p>
          <a:p>
            <a:pPr algn="ctr">
              <a:defRPr/>
            </a:pPr>
            <a:r>
              <a:rPr lang="en-US" sz="2000" b="1" dirty="0">
                <a:solidFill>
                  <a:schemeClr val="bg2"/>
                </a:solidFill>
                <a:ea typeface="ÇlÇr ñæí©" charset="-128"/>
                <a:cs typeface="Arial" pitchFamily="34" charset="0"/>
              </a:rPr>
              <a:t>E</a:t>
            </a:r>
          </a:p>
          <a:p>
            <a:pPr algn="ctr">
              <a:defRPr/>
            </a:pPr>
            <a:r>
              <a:rPr lang="en-US" sz="2000" b="1" dirty="0">
                <a:solidFill>
                  <a:schemeClr val="bg2"/>
                </a:solidFill>
                <a:ea typeface="ÇlÇr ñæí©" charset="-128"/>
                <a:cs typeface="Arial" pitchFamily="34" charset="0"/>
              </a:rPr>
              <a:t>N</a:t>
            </a:r>
          </a:p>
          <a:p>
            <a:pPr algn="ctr">
              <a:defRPr/>
            </a:pPr>
            <a:r>
              <a:rPr lang="en-US" sz="2000" b="1" dirty="0">
                <a:solidFill>
                  <a:schemeClr val="bg2"/>
                </a:solidFill>
                <a:ea typeface="ÇlÇr ñæí©" charset="-128"/>
                <a:cs typeface="Arial" pitchFamily="34" charset="0"/>
              </a:rPr>
              <a:t>D </a:t>
            </a:r>
          </a:p>
          <a:p>
            <a:pPr algn="ctr">
              <a:defRPr/>
            </a:pPr>
            <a:endParaRPr lang="en-US" sz="2000" b="1" dirty="0">
              <a:solidFill>
                <a:schemeClr val="bg2"/>
              </a:solidFill>
              <a:ea typeface="ÇlÇr ñæí©" charset="-128"/>
              <a:cs typeface="Arial" pitchFamily="34" charset="0"/>
            </a:endParaRPr>
          </a:p>
          <a:p>
            <a:pPr algn="ctr">
              <a:defRPr/>
            </a:pPr>
            <a:r>
              <a:rPr lang="en-US" sz="2000" b="1" dirty="0">
                <a:solidFill>
                  <a:schemeClr val="bg2"/>
                </a:solidFill>
                <a:ea typeface="ÇlÇr ñæí©" charset="-128"/>
                <a:cs typeface="Arial" pitchFamily="34" charset="0"/>
              </a:rPr>
              <a:t>O</a:t>
            </a:r>
          </a:p>
          <a:p>
            <a:pPr algn="ctr">
              <a:defRPr/>
            </a:pPr>
            <a:r>
              <a:rPr lang="en-US" sz="2000" b="1" dirty="0">
                <a:solidFill>
                  <a:schemeClr val="bg2"/>
                </a:solidFill>
                <a:ea typeface="ÇlÇr ñæí©" charset="-128"/>
                <a:cs typeface="Arial" pitchFamily="34" charset="0"/>
              </a:rPr>
              <a:t>F </a:t>
            </a:r>
          </a:p>
          <a:p>
            <a:pPr algn="ctr">
              <a:defRPr/>
            </a:pPr>
            <a:endParaRPr lang="en-US" sz="2000" b="1" dirty="0">
              <a:solidFill>
                <a:schemeClr val="bg2"/>
              </a:solidFill>
              <a:ea typeface="ÇlÇr ñæí©" charset="-128"/>
              <a:cs typeface="Arial" pitchFamily="34" charset="0"/>
            </a:endParaRPr>
          </a:p>
          <a:p>
            <a:pPr algn="ctr">
              <a:defRPr/>
            </a:pPr>
            <a:r>
              <a:rPr lang="en-US" sz="2000" b="1" dirty="0">
                <a:solidFill>
                  <a:schemeClr val="bg2"/>
                </a:solidFill>
                <a:ea typeface="ÇlÇr ñæí©" charset="-128"/>
                <a:cs typeface="Arial" pitchFamily="34" charset="0"/>
              </a:rPr>
              <a:t>S</a:t>
            </a:r>
          </a:p>
          <a:p>
            <a:pPr algn="ctr">
              <a:defRPr/>
            </a:pPr>
            <a:r>
              <a:rPr lang="en-US" sz="2000" b="1" dirty="0">
                <a:solidFill>
                  <a:schemeClr val="bg2"/>
                </a:solidFill>
                <a:ea typeface="ÇlÇr ñæí©" charset="-128"/>
                <a:cs typeface="Arial" pitchFamily="34" charset="0"/>
              </a:rPr>
              <a:t>T</a:t>
            </a:r>
          </a:p>
          <a:p>
            <a:pPr algn="ctr">
              <a:defRPr/>
            </a:pPr>
            <a:r>
              <a:rPr lang="en-US" sz="2000" b="1" dirty="0">
                <a:solidFill>
                  <a:schemeClr val="bg2"/>
                </a:solidFill>
                <a:ea typeface="ÇlÇr ñæí©" charset="-128"/>
                <a:cs typeface="Arial" pitchFamily="34" charset="0"/>
              </a:rPr>
              <a:t>U</a:t>
            </a:r>
            <a:br>
              <a:rPr lang="en-US" sz="2000" b="1" dirty="0">
                <a:solidFill>
                  <a:schemeClr val="bg2"/>
                </a:solidFill>
                <a:ea typeface="ÇlÇr ñæí©" charset="-128"/>
                <a:cs typeface="Arial" pitchFamily="34" charset="0"/>
              </a:rPr>
            </a:br>
            <a:r>
              <a:rPr lang="en-US" sz="2000" b="1" dirty="0">
                <a:solidFill>
                  <a:schemeClr val="bg2"/>
                </a:solidFill>
                <a:ea typeface="ÇlÇr ñæí©" charset="-128"/>
                <a:cs typeface="Arial" pitchFamily="34" charset="0"/>
              </a:rPr>
              <a:t>D</a:t>
            </a:r>
          </a:p>
          <a:p>
            <a:pPr algn="ctr">
              <a:defRPr/>
            </a:pPr>
            <a:r>
              <a:rPr lang="en-US" sz="2000" b="1" dirty="0">
                <a:solidFill>
                  <a:schemeClr val="bg2"/>
                </a:solidFill>
                <a:ea typeface="ÇlÇr ñæí©" charset="-128"/>
                <a:cs typeface="Arial" pitchFamily="34" charset="0"/>
              </a:rPr>
              <a:t>Y</a:t>
            </a:r>
          </a:p>
        </p:txBody>
      </p:sp>
      <p:cxnSp>
        <p:nvCxnSpPr>
          <p:cNvPr id="11" name="Straight Arrow Connector 10"/>
          <p:cNvCxnSpPr>
            <a:cxnSpLocks noChangeShapeType="1"/>
          </p:cNvCxnSpPr>
          <p:nvPr/>
        </p:nvCxnSpPr>
        <p:spPr bwMode="auto">
          <a:xfrm flipV="1">
            <a:off x="4325766" y="4857681"/>
            <a:ext cx="3974901" cy="2694"/>
          </a:xfrm>
          <a:prstGeom prst="straightConnector1">
            <a:avLst/>
          </a:prstGeom>
          <a:noFill/>
          <a:ln w="25400">
            <a:solidFill>
              <a:schemeClr val="tx1"/>
            </a:solidFill>
            <a:round/>
            <a:headEnd type="triangle" w="med" len="med"/>
            <a:tailEnd type="triangle" w="med" len="med"/>
          </a:ln>
          <a:effectLst>
            <a:outerShdw dist="20000" dir="5400000" rotWithShape="0">
              <a:srgbClr val="808080">
                <a:alpha val="37999"/>
              </a:srgbClr>
            </a:outerShdw>
          </a:effectLst>
        </p:spPr>
      </p:cxnSp>
      <p:sp>
        <p:nvSpPr>
          <p:cNvPr id="12" name="TextBox 11"/>
          <p:cNvSpPr txBox="1"/>
          <p:nvPr/>
        </p:nvSpPr>
        <p:spPr>
          <a:xfrm>
            <a:off x="5498360" y="4943889"/>
            <a:ext cx="1524000" cy="461665"/>
          </a:xfrm>
          <a:prstGeom prst="rect">
            <a:avLst/>
          </a:prstGeom>
          <a:noFill/>
        </p:spPr>
        <p:txBody>
          <a:bodyPr>
            <a:spAutoFit/>
          </a:bodyPr>
          <a:lstStyle/>
          <a:p>
            <a:pPr algn="ctr">
              <a:defRPr/>
            </a:pPr>
            <a:r>
              <a:rPr lang="en-US" sz="2400" dirty="0">
                <a:ea typeface="ＭＳ Ｐゴシック" pitchFamily="-112" charset="-128"/>
              </a:rPr>
              <a:t>2</a:t>
            </a:r>
            <a:r>
              <a:rPr lang="en-US" sz="2400" dirty="0">
                <a:latin typeface="Calibri" pitchFamily="34" charset="0"/>
                <a:ea typeface="ＭＳ Ｐゴシック" pitchFamily="-112" charset="-128"/>
              </a:rPr>
              <a:t> years</a:t>
            </a:r>
          </a:p>
        </p:txBody>
      </p:sp>
      <p:sp>
        <p:nvSpPr>
          <p:cNvPr id="13" name="Right Arrow 12"/>
          <p:cNvSpPr>
            <a:spLocks noChangeArrowheads="1"/>
          </p:cNvSpPr>
          <p:nvPr/>
        </p:nvSpPr>
        <p:spPr bwMode="auto">
          <a:xfrm>
            <a:off x="9196149" y="3082828"/>
            <a:ext cx="1440314" cy="754459"/>
          </a:xfrm>
          <a:prstGeom prst="rightArrow">
            <a:avLst>
              <a:gd name="adj1" fmla="val 50000"/>
              <a:gd name="adj2" fmla="val 50000"/>
            </a:avLst>
          </a:prstGeom>
          <a:solidFill>
            <a:schemeClr val="tx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4" name="Right Arrow 13"/>
          <p:cNvSpPr>
            <a:spLocks noChangeArrowheads="1"/>
          </p:cNvSpPr>
          <p:nvPr/>
        </p:nvSpPr>
        <p:spPr bwMode="auto">
          <a:xfrm>
            <a:off x="3247258" y="2394778"/>
            <a:ext cx="970834" cy="386904"/>
          </a:xfrm>
          <a:prstGeom prst="rightArrow">
            <a:avLst>
              <a:gd name="adj1" fmla="val 50000"/>
              <a:gd name="adj2" fmla="val 50000"/>
            </a:avLst>
          </a:prstGeom>
          <a:solidFill>
            <a:schemeClr val="tx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15" name="Right Arrow 14"/>
          <p:cNvSpPr>
            <a:spLocks noChangeArrowheads="1"/>
          </p:cNvSpPr>
          <p:nvPr/>
        </p:nvSpPr>
        <p:spPr bwMode="auto">
          <a:xfrm>
            <a:off x="3202451" y="3969775"/>
            <a:ext cx="970834" cy="345470"/>
          </a:xfrm>
          <a:prstGeom prst="rightArrow">
            <a:avLst>
              <a:gd name="adj1" fmla="val 50000"/>
              <a:gd name="adj2" fmla="val 66667"/>
            </a:avLst>
          </a:prstGeom>
          <a:solidFill>
            <a:schemeClr val="tx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endParaRPr>
          </a:p>
        </p:txBody>
      </p:sp>
      <p:sp>
        <p:nvSpPr>
          <p:cNvPr id="16" name="Rectangle 21"/>
          <p:cNvSpPr>
            <a:spLocks noChangeArrowheads="1"/>
          </p:cNvSpPr>
          <p:nvPr/>
        </p:nvSpPr>
        <p:spPr bwMode="auto">
          <a:xfrm>
            <a:off x="8743950" y="6244207"/>
            <a:ext cx="1905000" cy="228600"/>
          </a:xfrm>
          <a:prstGeom prst="rect">
            <a:avLst/>
          </a:prstGeom>
          <a:noFill/>
          <a:ln w="9525">
            <a:noFill/>
            <a:miter lim="800000"/>
            <a:headEnd/>
            <a:tailEnd/>
          </a:ln>
          <a:effectLst>
            <a:outerShdw blurRad="63500" dist="107763" dir="2700000" algn="ctr" rotWithShape="0">
              <a:schemeClr val="bg2">
                <a:alpha val="74997"/>
              </a:schemeClr>
            </a:outerShdw>
          </a:effectLst>
        </p:spPr>
        <p:txBody>
          <a:bodyPr anchor="ctr"/>
          <a:lstStyle/>
          <a:p>
            <a:pPr algn="r">
              <a:defRPr/>
            </a:pPr>
            <a:endParaRPr lang="en-CA" sz="1000">
              <a:solidFill>
                <a:srgbClr val="FFFF00"/>
              </a:solidFill>
              <a:effectLst>
                <a:outerShdw blurRad="38100" dist="38100" dir="2700000" algn="tl">
                  <a:srgbClr val="000000"/>
                </a:outerShdw>
              </a:effectLst>
              <a:latin typeface="Calibri" pitchFamily="34" charset="0"/>
              <a:ea typeface="ＭＳ Ｐゴシック" pitchFamily="-112" charset="-128"/>
            </a:endParaRPr>
          </a:p>
        </p:txBody>
      </p:sp>
      <p:sp>
        <p:nvSpPr>
          <p:cNvPr id="1793040" name="Rectangle 16"/>
          <p:cNvSpPr>
            <a:spLocks noGrp="1" noChangeArrowheads="1"/>
          </p:cNvSpPr>
          <p:nvPr>
            <p:ph type="title" idx="4294967295"/>
          </p:nvPr>
        </p:nvSpPr>
        <p:spPr>
          <a:xfrm>
            <a:off x="0" y="188913"/>
            <a:ext cx="12192000" cy="1143000"/>
          </a:xfrm>
          <a:solidFill>
            <a:schemeClr val="accent1"/>
          </a:solidFill>
        </p:spPr>
        <p:txBody>
          <a:bodyPr>
            <a:normAutofit/>
          </a:bodyPr>
          <a:lstStyle/>
          <a:p>
            <a:pPr>
              <a:defRPr/>
            </a:pPr>
            <a:r>
              <a:rPr lang="en-US" sz="3200" dirty="0"/>
              <a:t>Global Action Plan 4 - </a:t>
            </a:r>
            <a:r>
              <a:rPr lang="en-US" sz="3200" dirty="0" err="1"/>
              <a:t>INTense</a:t>
            </a:r>
            <a:r>
              <a:rPr lang="en-US" sz="3200" dirty="0"/>
              <a:t> Exercise </a:t>
            </a:r>
            <a:r>
              <a:rPr lang="en-US" sz="3200" dirty="0" err="1"/>
              <a:t>foR</a:t>
            </a:r>
            <a:r>
              <a:rPr lang="en-US" sz="3200" dirty="0"/>
              <a:t> </a:t>
            </a:r>
            <a:r>
              <a:rPr lang="en-US" sz="3200" dirty="0" err="1"/>
              <a:t>surVivAL</a:t>
            </a:r>
            <a:r>
              <a:rPr lang="en-US" sz="3200" dirty="0"/>
              <a:t> among men with Metastatic Castrate-Resistant Prostate Cancer </a:t>
            </a:r>
            <a:r>
              <a:rPr lang="en-US" sz="3200" b="1" dirty="0"/>
              <a:t>(INTERVAL)</a:t>
            </a:r>
            <a:endParaRPr lang="en-CA" sz="3200" b="1" dirty="0"/>
          </a:p>
        </p:txBody>
      </p:sp>
      <p:sp>
        <p:nvSpPr>
          <p:cNvPr id="17" name="Rectangle 16"/>
          <p:cNvSpPr/>
          <p:nvPr/>
        </p:nvSpPr>
        <p:spPr>
          <a:xfrm>
            <a:off x="4087786" y="6482834"/>
            <a:ext cx="8173699" cy="338554"/>
          </a:xfrm>
          <a:prstGeom prst="rect">
            <a:avLst/>
          </a:prstGeom>
        </p:spPr>
        <p:txBody>
          <a:bodyPr wrap="square">
            <a:spAutoFit/>
          </a:bodyPr>
          <a:lstStyle/>
          <a:p>
            <a:pPr algn="r"/>
            <a:r>
              <a:rPr lang="en-US" sz="1600" dirty="0"/>
              <a:t>Newton RU,  et al. </a:t>
            </a:r>
            <a:r>
              <a:rPr lang="en-US" sz="1600" i="1" dirty="0"/>
              <a:t>BMJ Open </a:t>
            </a:r>
            <a:r>
              <a:rPr lang="en-US" sz="1600" dirty="0"/>
              <a:t>2018;8:e022899. </a:t>
            </a:r>
          </a:p>
        </p:txBody>
      </p:sp>
    </p:spTree>
    <p:extLst>
      <p:ext uri="{BB962C8B-B14F-4D97-AF65-F5344CB8AC3E}">
        <p14:creationId xmlns:p14="http://schemas.microsoft.com/office/powerpoint/2010/main" val="158241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004"/>
            <a:ext cx="12192000" cy="1215036"/>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 y="-288629"/>
            <a:ext cx="12192000" cy="1959492"/>
          </a:xfrm>
        </p:spPr>
        <p:txBody>
          <a:bodyPr/>
          <a:lstStyle/>
          <a:p>
            <a:pPr algn="ctr"/>
            <a:r>
              <a:rPr lang="en-US" dirty="0">
                <a:solidFill>
                  <a:schemeClr val="bg1"/>
                </a:solidFill>
              </a:rPr>
              <a:t>Physical </a:t>
            </a:r>
            <a:r>
              <a:rPr lang="en-US" dirty="0" smtClean="0">
                <a:solidFill>
                  <a:schemeClr val="bg1"/>
                </a:solidFill>
              </a:rPr>
              <a:t>activity and cancer survival: </a:t>
            </a:r>
            <a:r>
              <a:rPr lang="en-US" dirty="0" smtClean="0">
                <a:solidFill>
                  <a:srgbClr val="FFFF00"/>
                </a:solidFill>
              </a:rPr>
              <a:t>summary</a:t>
            </a:r>
            <a:endParaRPr lang="en-US" dirty="0"/>
          </a:p>
        </p:txBody>
      </p:sp>
      <p:sp>
        <p:nvSpPr>
          <p:cNvPr id="3" name="TextBox 2"/>
          <p:cNvSpPr txBox="1"/>
          <p:nvPr/>
        </p:nvSpPr>
        <p:spPr>
          <a:xfrm>
            <a:off x="3981639" y="1322040"/>
            <a:ext cx="8210361" cy="564770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Evidence suggests physical activity predicts survival in at least </a:t>
            </a:r>
            <a:r>
              <a:rPr lang="en-US" sz="2400" b="1" dirty="0">
                <a:solidFill>
                  <a:schemeClr val="accent1"/>
                </a:solidFill>
              </a:rPr>
              <a:t>11</a:t>
            </a:r>
            <a:r>
              <a:rPr lang="en-US" sz="2400" b="1" dirty="0"/>
              <a:t> </a:t>
            </a:r>
            <a:r>
              <a:rPr lang="en-US" sz="2400" dirty="0"/>
              <a:t>cancer types</a:t>
            </a:r>
          </a:p>
          <a:p>
            <a:pPr marL="342900" indent="-342900">
              <a:spcAft>
                <a:spcPts val="600"/>
              </a:spcAft>
              <a:buFont typeface="Arial" panose="020B0604020202020204" pitchFamily="34" charset="0"/>
              <a:buChar char="•"/>
            </a:pPr>
            <a:r>
              <a:rPr lang="en-US" sz="2400" dirty="0"/>
              <a:t>Sufficient evidence published for </a:t>
            </a:r>
            <a:r>
              <a:rPr lang="en-US" sz="2400" b="1" dirty="0">
                <a:solidFill>
                  <a:schemeClr val="accent1"/>
                </a:solidFill>
              </a:rPr>
              <a:t>breast</a:t>
            </a:r>
            <a:r>
              <a:rPr lang="en-US" sz="2400" dirty="0"/>
              <a:t>, </a:t>
            </a:r>
            <a:r>
              <a:rPr lang="en-US" sz="2400" b="1" dirty="0">
                <a:solidFill>
                  <a:schemeClr val="accent1"/>
                </a:solidFill>
              </a:rPr>
              <a:t>colorectal</a:t>
            </a:r>
            <a:r>
              <a:rPr lang="en-US" sz="2400" dirty="0">
                <a:solidFill>
                  <a:schemeClr val="accent1"/>
                </a:solidFill>
              </a:rPr>
              <a:t> </a:t>
            </a:r>
            <a:r>
              <a:rPr lang="en-US" sz="2400" dirty="0"/>
              <a:t>and </a:t>
            </a:r>
            <a:r>
              <a:rPr lang="en-US" sz="2400" b="1" dirty="0">
                <a:solidFill>
                  <a:schemeClr val="accent1"/>
                </a:solidFill>
              </a:rPr>
              <a:t>prostate</a:t>
            </a:r>
            <a:r>
              <a:rPr lang="en-US" sz="2400" dirty="0"/>
              <a:t> cancers, however limited evidence exists for most other cancer sites </a:t>
            </a:r>
          </a:p>
          <a:p>
            <a:pPr marL="342900" indent="-342900">
              <a:spcAft>
                <a:spcPts val="600"/>
              </a:spcAft>
              <a:buFont typeface="Arial" panose="020B0604020202020204" pitchFamily="34" charset="0"/>
              <a:buChar char="•"/>
            </a:pPr>
            <a:r>
              <a:rPr lang="en-US" sz="2400" dirty="0"/>
              <a:t>Both pre- and post-diagnosis physical activity provide improved mortality outcomes.</a:t>
            </a:r>
          </a:p>
          <a:p>
            <a:pPr marL="800100" lvl="1" indent="-342900">
              <a:spcAft>
                <a:spcPts val="600"/>
              </a:spcAft>
              <a:buFont typeface="Arial" panose="020B0604020202020204" pitchFamily="34" charset="0"/>
              <a:buChar char="•"/>
            </a:pPr>
            <a:r>
              <a:rPr lang="en-US" sz="2400" dirty="0"/>
              <a:t>However, </a:t>
            </a:r>
            <a:r>
              <a:rPr lang="en-US" sz="2400" b="1" dirty="0">
                <a:solidFill>
                  <a:schemeClr val="accent1"/>
                </a:solidFill>
              </a:rPr>
              <a:t>post-diagnosis</a:t>
            </a:r>
            <a:r>
              <a:rPr lang="en-US" sz="2400" dirty="0"/>
              <a:t> physical activity has </a:t>
            </a:r>
            <a:r>
              <a:rPr lang="en-US" sz="2400" b="1" dirty="0">
                <a:solidFill>
                  <a:schemeClr val="accent1"/>
                </a:solidFill>
              </a:rPr>
              <a:t>larger effect sizes </a:t>
            </a:r>
            <a:r>
              <a:rPr lang="en-US" sz="2400" dirty="0"/>
              <a:t>(HRs ~ 0.6 versus 0.8)  </a:t>
            </a:r>
          </a:p>
          <a:p>
            <a:pPr marL="342900" indent="-342900">
              <a:spcAft>
                <a:spcPts val="600"/>
              </a:spcAft>
              <a:buFont typeface="Arial" panose="020B0604020202020204" pitchFamily="34" charset="0"/>
              <a:buChar char="•"/>
            </a:pPr>
            <a:r>
              <a:rPr lang="en-US" sz="2400" b="1" dirty="0">
                <a:solidFill>
                  <a:schemeClr val="accent1"/>
                </a:solidFill>
              </a:rPr>
              <a:t>Non-linear </a:t>
            </a:r>
            <a:r>
              <a:rPr lang="en-US" sz="2400" dirty="0"/>
              <a:t>dose-response relationships between physical activity dose and </a:t>
            </a:r>
            <a:r>
              <a:rPr lang="en-US" sz="2400" dirty="0" smtClean="0"/>
              <a:t>mortality</a:t>
            </a:r>
          </a:p>
          <a:p>
            <a:pPr marL="342900" indent="-342900">
              <a:spcAft>
                <a:spcPts val="600"/>
              </a:spcAft>
              <a:buFont typeface="Arial" panose="020B0604020202020204" pitchFamily="34" charset="0"/>
              <a:buChar char="•"/>
            </a:pPr>
            <a:r>
              <a:rPr lang="en-US" sz="2400" dirty="0" smtClean="0"/>
              <a:t>On-going cohort studies and RCTs will provide more definitive data on the dose, timing, domain of activity related to survival outcomes</a:t>
            </a:r>
            <a:endParaRPr lang="en-US" sz="24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81653"/>
            <a:ext cx="3742660" cy="1858736"/>
          </a:xfrm>
          <a:prstGeom prst="rect">
            <a:avLst/>
          </a:prstGeom>
        </p:spPr>
      </p:pic>
      <p:sp>
        <p:nvSpPr>
          <p:cNvPr id="11" name="Rectangle 10"/>
          <p:cNvSpPr/>
          <p:nvPr/>
        </p:nvSpPr>
        <p:spPr>
          <a:xfrm>
            <a:off x="148428" y="3664871"/>
            <a:ext cx="960405" cy="185762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8428" y="5657766"/>
            <a:ext cx="960405" cy="120023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8984"/>
          <a:stretch/>
        </p:blipFill>
        <p:spPr>
          <a:xfrm>
            <a:off x="1790395" y="3563000"/>
            <a:ext cx="1952264" cy="3288784"/>
          </a:xfrm>
          <a:prstGeom prst="rect">
            <a:avLst/>
          </a:prstGeom>
        </p:spPr>
      </p:pic>
    </p:spTree>
    <p:extLst>
      <p:ext uri="{BB962C8B-B14F-4D97-AF65-F5344CB8AC3E}">
        <p14:creationId xmlns:p14="http://schemas.microsoft.com/office/powerpoint/2010/main" val="31635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097" y="77822"/>
            <a:ext cx="4876800" cy="3251200"/>
          </a:xfrm>
          <a:prstGeom prst="rect">
            <a:avLst/>
          </a:prstGeom>
          <a:effectLst>
            <a:softEdge rad="3175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5479" y="3367934"/>
            <a:ext cx="5099236" cy="3384282"/>
          </a:xfrm>
          <a:prstGeom prst="rect">
            <a:avLst/>
          </a:prstGeom>
          <a:effectLst>
            <a:softEdge rad="31750"/>
          </a:effectLst>
        </p:spPr>
      </p:pic>
      <p:sp>
        <p:nvSpPr>
          <p:cNvPr id="3" name="Rectangle 2"/>
          <p:cNvSpPr/>
          <p:nvPr/>
        </p:nvSpPr>
        <p:spPr>
          <a:xfrm>
            <a:off x="217471" y="1467434"/>
            <a:ext cx="2556551" cy="3416320"/>
          </a:xfrm>
          <a:prstGeom prst="rect">
            <a:avLst/>
          </a:prstGeom>
        </p:spPr>
        <p:txBody>
          <a:bodyPr wrap="square">
            <a:spAutoFit/>
          </a:bodyPr>
          <a:lstStyle/>
          <a:p>
            <a:r>
              <a:rPr lang="en-US" sz="3600" dirty="0">
                <a:solidFill>
                  <a:srgbClr val="FFFF00"/>
                </a:solidFill>
              </a:rPr>
              <a:t>Biologic mechanisms </a:t>
            </a:r>
            <a:r>
              <a:rPr lang="en-US" sz="3600" dirty="0">
                <a:solidFill>
                  <a:schemeClr val="bg1"/>
                </a:solidFill>
              </a:rPr>
              <a:t>in physical activity and </a:t>
            </a:r>
            <a:r>
              <a:rPr lang="en-US" sz="3600" dirty="0" smtClean="0">
                <a:solidFill>
                  <a:schemeClr val="bg1"/>
                </a:solidFill>
              </a:rPr>
              <a:t>cancer survival</a:t>
            </a:r>
            <a:endParaRPr lang="en-US" sz="3600" dirty="0">
              <a:solidFill>
                <a:srgbClr val="FFFF00"/>
              </a:solidFill>
            </a:endParaRPr>
          </a:p>
        </p:txBody>
      </p:sp>
    </p:spTree>
    <p:extLst>
      <p:ext uri="{BB962C8B-B14F-4D97-AF65-F5344CB8AC3E}">
        <p14:creationId xmlns:p14="http://schemas.microsoft.com/office/powerpoint/2010/main" val="2525804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016" y="-25146"/>
            <a:ext cx="12164984" cy="6735212"/>
            <a:chOff x="-647710" y="-25146"/>
            <a:chExt cx="10341122" cy="6735212"/>
          </a:xfrm>
        </p:grpSpPr>
        <p:cxnSp>
          <p:nvCxnSpPr>
            <p:cNvPr id="352" name="Elbow Connector 351"/>
            <p:cNvCxnSpPr/>
            <p:nvPr/>
          </p:nvCxnSpPr>
          <p:spPr>
            <a:xfrm>
              <a:off x="4572000" y="1905001"/>
              <a:ext cx="1385782" cy="2945061"/>
            </a:xfrm>
            <a:prstGeom prst="bentConnector3">
              <a:avLst>
                <a:gd name="adj1" fmla="val 59623"/>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239000" y="1219200"/>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1066800" y="5334000"/>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1219200" y="1066800"/>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7086600" y="3886200"/>
              <a:ext cx="0" cy="381000"/>
            </a:xfrm>
            <a:prstGeom prst="straightConnector1">
              <a:avLst/>
            </a:prstGeom>
            <a:ln w="12700">
              <a:solidFill>
                <a:schemeClr val="bg1">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endCxn id="17" idx="1"/>
            </p:cNvCxnSpPr>
            <p:nvPr/>
          </p:nvCxnSpPr>
          <p:spPr>
            <a:xfrm>
              <a:off x="2859934" y="4829175"/>
              <a:ext cx="559540" cy="0"/>
            </a:xfrm>
            <a:prstGeom prst="straightConnector1">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p:nvPr/>
          </p:nvCxnSpPr>
          <p:spPr>
            <a:xfrm flipV="1">
              <a:off x="5029200" y="3810000"/>
              <a:ext cx="990600" cy="962028"/>
            </a:xfrm>
            <a:prstGeom prst="bentConnector3">
              <a:avLst>
                <a:gd name="adj1" fmla="val 11538"/>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56" idx="3"/>
            </p:cNvCxnSpPr>
            <p:nvPr/>
          </p:nvCxnSpPr>
          <p:spPr>
            <a:xfrm>
              <a:off x="5145962" y="2819400"/>
              <a:ext cx="797639" cy="0"/>
            </a:xfrm>
            <a:prstGeom prst="line">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0" name="Elbow Connector 249"/>
            <p:cNvCxnSpPr/>
            <p:nvPr/>
          </p:nvCxnSpPr>
          <p:spPr>
            <a:xfrm rot="10800000">
              <a:off x="4572001" y="1143000"/>
              <a:ext cx="1461977" cy="3535609"/>
            </a:xfrm>
            <a:prstGeom prst="bentConnector3">
              <a:avLst>
                <a:gd name="adj1" fmla="val 27848"/>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7710" y="-25146"/>
              <a:ext cx="10341122" cy="400110"/>
            </a:xfrm>
            <a:prstGeom prst="rect">
              <a:avLst/>
            </a:prstGeom>
            <a:solidFill>
              <a:schemeClr val="accent1"/>
            </a:solidFill>
          </p:spPr>
          <p:txBody>
            <a:bodyPr wrap="square" lIns="91440" tIns="45720" rIns="91440" bIns="45720" rtlCol="0">
              <a:spAutoFit/>
            </a:bodyPr>
            <a:lstStyle/>
            <a:p>
              <a:r>
                <a:rPr lang="en-US" sz="2000" b="1" dirty="0">
                  <a:solidFill>
                    <a:schemeClr val="bg1"/>
                  </a:solidFill>
                  <a:latin typeface="+mj-lt"/>
                </a:rPr>
                <a:t>Hypothesized </a:t>
              </a:r>
              <a:r>
                <a:rPr lang="en-US" sz="2000" b="1" dirty="0" err="1">
                  <a:solidFill>
                    <a:schemeClr val="bg1"/>
                  </a:solidFill>
                  <a:latin typeface="+mj-lt"/>
                </a:rPr>
                <a:t>biomechanisms</a:t>
              </a:r>
              <a:r>
                <a:rPr lang="en-US" sz="2000" b="1" dirty="0">
                  <a:solidFill>
                    <a:schemeClr val="bg1"/>
                  </a:solidFill>
                  <a:latin typeface="+mj-lt"/>
                </a:rPr>
                <a:t> relating aerobic and resistance exercise to postmenopausal breast cancer risk </a:t>
              </a:r>
            </a:p>
          </p:txBody>
        </p:sp>
        <p:sp>
          <p:nvSpPr>
            <p:cNvPr id="5" name="Rounded Rectangle 4"/>
            <p:cNvSpPr/>
            <p:nvPr/>
          </p:nvSpPr>
          <p:spPr>
            <a:xfrm>
              <a:off x="7848600" y="761999"/>
              <a:ext cx="914400" cy="5181601"/>
            </a:xfrm>
            <a:prstGeom prst="roundRect">
              <a:avLst/>
            </a:prstGeom>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600" dirty="0"/>
                <a:t>↓ Risk </a:t>
              </a:r>
            </a:p>
            <a:p>
              <a:pPr algn="ctr"/>
              <a:r>
                <a:rPr lang="en-US" sz="1600" dirty="0"/>
                <a:t>of Post-</a:t>
              </a:r>
            </a:p>
            <a:p>
              <a:pPr algn="ctr"/>
              <a:r>
                <a:rPr lang="en-US" sz="1600" dirty="0" err="1"/>
                <a:t>meno</a:t>
              </a:r>
              <a:r>
                <a:rPr lang="en-US" sz="1600" dirty="0"/>
                <a:t>-</a:t>
              </a:r>
            </a:p>
            <a:p>
              <a:pPr algn="ctr"/>
              <a:r>
                <a:rPr lang="en-US" sz="1600" dirty="0" err="1"/>
                <a:t>pausal</a:t>
              </a:r>
              <a:r>
                <a:rPr lang="en-US" sz="1600" dirty="0"/>
                <a:t> Breast Cancer</a:t>
              </a:r>
            </a:p>
          </p:txBody>
        </p:sp>
        <p:sp>
          <p:nvSpPr>
            <p:cNvPr id="17" name="Rounded Rectangle 16"/>
            <p:cNvSpPr/>
            <p:nvPr/>
          </p:nvSpPr>
          <p:spPr>
            <a:xfrm>
              <a:off x="3419474" y="4562475"/>
              <a:ext cx="1600200" cy="5334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12700">
              <a:solidFill>
                <a:schemeClr val="bg1">
                  <a:lumMod val="50000"/>
                </a:schemeClr>
              </a:solidFill>
              <a:prstDash val="sysDash"/>
            </a:ln>
            <a:effectLst/>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sz="1400" dirty="0">
                  <a:solidFill>
                    <a:schemeClr val="tx1"/>
                  </a:solidFill>
                </a:rPr>
                <a:t>↑ </a:t>
              </a:r>
              <a:r>
                <a:rPr lang="en-US" sz="1400" dirty="0" err="1">
                  <a:solidFill>
                    <a:schemeClr val="tx1"/>
                  </a:solidFill>
                </a:rPr>
                <a:t>myokines</a:t>
              </a:r>
              <a:r>
                <a:rPr lang="en-US" sz="1400" dirty="0">
                  <a:solidFill>
                    <a:schemeClr val="tx1"/>
                  </a:solidFill>
                </a:rPr>
                <a:t>  </a:t>
              </a:r>
            </a:p>
            <a:p>
              <a:pPr algn="ctr"/>
              <a:r>
                <a:rPr lang="en-US" sz="1400" dirty="0">
                  <a:solidFill>
                    <a:schemeClr val="tx1"/>
                  </a:solidFill>
                </a:rPr>
                <a:t>(anti-inflammatory)</a:t>
              </a:r>
            </a:p>
          </p:txBody>
        </p:sp>
        <p:sp>
          <p:nvSpPr>
            <p:cNvPr id="30" name="Rounded Rectangle 29"/>
            <p:cNvSpPr/>
            <p:nvPr/>
          </p:nvSpPr>
          <p:spPr>
            <a:xfrm>
              <a:off x="3753579" y="5324475"/>
              <a:ext cx="893893" cy="4572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12700">
              <a:solidFill>
                <a:schemeClr val="bg1">
                  <a:lumMod val="50000"/>
                </a:schemeClr>
              </a:solidFill>
              <a:prstDash val="sysDash"/>
            </a:ln>
            <a:effectLst/>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400" dirty="0">
                  <a:solidFill>
                    <a:schemeClr val="tx1"/>
                  </a:solidFill>
                </a:rPr>
                <a:t>↑ GLUT4 protein</a:t>
              </a:r>
            </a:p>
          </p:txBody>
        </p:sp>
        <p:sp>
          <p:nvSpPr>
            <p:cNvPr id="57" name="Rounded Rectangle 56"/>
            <p:cNvSpPr/>
            <p:nvPr/>
          </p:nvSpPr>
          <p:spPr>
            <a:xfrm>
              <a:off x="5943600" y="4267200"/>
              <a:ext cx="1371600" cy="1905000"/>
            </a:xfrm>
            <a:prstGeom prst="round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sz="1600" dirty="0">
                  <a:solidFill>
                    <a:schemeClr val="tx1"/>
                  </a:solidFill>
                </a:rPr>
                <a:t>↑ insulin sensitivity</a:t>
              </a:r>
            </a:p>
          </p:txBody>
        </p:sp>
        <p:sp>
          <p:nvSpPr>
            <p:cNvPr id="82" name="Rounded Rectangle 81"/>
            <p:cNvSpPr/>
            <p:nvPr/>
          </p:nvSpPr>
          <p:spPr>
            <a:xfrm>
              <a:off x="1590675" y="2667000"/>
              <a:ext cx="952500" cy="1066799"/>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sz="1600" dirty="0">
                  <a:solidFill>
                    <a:schemeClr val="tx1"/>
                  </a:solidFill>
                </a:rPr>
                <a:t>↓ intra-abdominal fat</a:t>
              </a:r>
            </a:p>
          </p:txBody>
        </p:sp>
        <p:sp>
          <p:nvSpPr>
            <p:cNvPr id="90" name="Rounded Rectangle 89"/>
            <p:cNvSpPr/>
            <p:nvPr/>
          </p:nvSpPr>
          <p:spPr>
            <a:xfrm>
              <a:off x="5943600" y="2447923"/>
              <a:ext cx="1371600" cy="1438277"/>
            </a:xfrm>
            <a:prstGeom prst="round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91440" tIns="45720" rIns="91440" bIns="45720" rtlCol="0" anchor="t"/>
            <a:lstStyle/>
            <a:p>
              <a:pPr algn="ctr"/>
              <a:endParaRPr lang="en-US" sz="1200" dirty="0">
                <a:solidFill>
                  <a:schemeClr val="tx1"/>
                </a:solidFill>
              </a:endParaRPr>
            </a:p>
            <a:p>
              <a:pPr algn="ctr"/>
              <a:r>
                <a:rPr lang="en-US" sz="1400" dirty="0">
                  <a:solidFill>
                    <a:schemeClr val="tx1"/>
                  </a:solidFill>
                </a:rPr>
                <a:t>↓ low-level systemic inflammation</a:t>
              </a:r>
            </a:p>
          </p:txBody>
        </p:sp>
        <p:cxnSp>
          <p:nvCxnSpPr>
            <p:cNvPr id="97" name="Straight Arrow Connector 96"/>
            <p:cNvCxnSpPr/>
            <p:nvPr/>
          </p:nvCxnSpPr>
          <p:spPr>
            <a:xfrm>
              <a:off x="7315200" y="2971800"/>
              <a:ext cx="53340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7315200" y="5105400"/>
              <a:ext cx="53340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1219200" y="2971800"/>
              <a:ext cx="38100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1219201" y="3505200"/>
              <a:ext cx="380995"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3" name="Rounded Rectangle 192"/>
            <p:cNvSpPr/>
            <p:nvPr/>
          </p:nvSpPr>
          <p:spPr>
            <a:xfrm>
              <a:off x="5943600" y="609600"/>
              <a:ext cx="1371600" cy="1143000"/>
            </a:xfrm>
            <a:prstGeom prst="round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91440" tIns="45720" rIns="91440" bIns="45720" rtlCol="0" anchor="t"/>
            <a:lstStyle/>
            <a:p>
              <a:pPr algn="ctr"/>
              <a:r>
                <a:rPr lang="en-US" sz="1600" dirty="0">
                  <a:solidFill>
                    <a:schemeClr val="tx1"/>
                  </a:solidFill>
                </a:rPr>
                <a:t>↓ </a:t>
              </a:r>
              <a:r>
                <a:rPr lang="en-US" sz="1600" dirty="0" err="1">
                  <a:solidFill>
                    <a:schemeClr val="tx1"/>
                  </a:solidFill>
                </a:rPr>
                <a:t>bioavailable</a:t>
              </a:r>
              <a:r>
                <a:rPr lang="en-US" sz="1600" dirty="0">
                  <a:solidFill>
                    <a:schemeClr val="tx1"/>
                  </a:solidFill>
                </a:rPr>
                <a:t> estrogens</a:t>
              </a:r>
            </a:p>
          </p:txBody>
        </p:sp>
        <p:sp>
          <p:nvSpPr>
            <p:cNvPr id="220" name="Rounded Rectangle 219"/>
            <p:cNvSpPr/>
            <p:nvPr/>
          </p:nvSpPr>
          <p:spPr>
            <a:xfrm>
              <a:off x="3609975" y="3276597"/>
              <a:ext cx="1143000" cy="600077"/>
            </a:xfrm>
            <a:prstGeom prst="roundRect">
              <a:avLst/>
            </a:prstGeom>
            <a:gradFill flip="none" rotWithShape="1">
              <a:gsLst>
                <a:gs pos="0">
                  <a:schemeClr val="accent6">
                    <a:lumMod val="40000"/>
                    <a:lumOff val="60000"/>
                  </a:schemeClr>
                </a:gs>
                <a:gs pos="35000">
                  <a:schemeClr val="accent6">
                    <a:tint val="37000"/>
                    <a:satMod val="300000"/>
                  </a:schemeClr>
                </a:gs>
                <a:gs pos="100000">
                  <a:schemeClr val="accent6">
                    <a:tint val="15000"/>
                    <a:satMod val="35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chemeClr val="tx1"/>
                  </a:solidFill>
                </a:rPr>
                <a:t>↑</a:t>
              </a:r>
              <a:r>
                <a:rPr lang="en-US" sz="1600" dirty="0" err="1">
                  <a:solidFill>
                    <a:schemeClr val="tx1"/>
                  </a:solidFill>
                </a:rPr>
                <a:t>adiponectin</a:t>
              </a:r>
              <a:endParaRPr lang="en-US" sz="1600" dirty="0">
                <a:solidFill>
                  <a:schemeClr val="tx1"/>
                </a:solidFill>
              </a:endParaRPr>
            </a:p>
          </p:txBody>
        </p:sp>
        <p:sp>
          <p:nvSpPr>
            <p:cNvPr id="68" name="Rounded Rectangle 67"/>
            <p:cNvSpPr/>
            <p:nvPr/>
          </p:nvSpPr>
          <p:spPr>
            <a:xfrm>
              <a:off x="228600" y="3276600"/>
              <a:ext cx="990600" cy="536329"/>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1200" b="1" dirty="0">
                  <a:solidFill>
                    <a:schemeClr val="tx1"/>
                  </a:solidFill>
                </a:rPr>
                <a:t>Resistance Exercise</a:t>
              </a:r>
            </a:p>
          </p:txBody>
        </p:sp>
        <p:sp>
          <p:nvSpPr>
            <p:cNvPr id="69" name="Rounded Rectangle 68"/>
            <p:cNvSpPr/>
            <p:nvPr/>
          </p:nvSpPr>
          <p:spPr>
            <a:xfrm>
              <a:off x="228600" y="2667000"/>
              <a:ext cx="990600" cy="533397"/>
            </a:xfrm>
            <a:prstGeom prst="round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1200" b="1" dirty="0">
                  <a:solidFill>
                    <a:schemeClr val="tx1"/>
                  </a:solidFill>
                </a:rPr>
                <a:t>Aerobic Exercise</a:t>
              </a:r>
            </a:p>
          </p:txBody>
        </p:sp>
        <p:sp>
          <p:nvSpPr>
            <p:cNvPr id="70" name="Rounded Rectangle 69"/>
            <p:cNvSpPr/>
            <p:nvPr/>
          </p:nvSpPr>
          <p:spPr>
            <a:xfrm>
              <a:off x="228600" y="762000"/>
              <a:ext cx="990600" cy="533397"/>
            </a:xfrm>
            <a:prstGeom prst="round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1200" b="1" dirty="0">
                  <a:solidFill>
                    <a:schemeClr val="tx1"/>
                  </a:solidFill>
                </a:rPr>
                <a:t>Aerobic Exercise</a:t>
              </a:r>
            </a:p>
          </p:txBody>
        </p:sp>
        <p:sp>
          <p:nvSpPr>
            <p:cNvPr id="74" name="Rounded Rectangle 73"/>
            <p:cNvSpPr/>
            <p:nvPr/>
          </p:nvSpPr>
          <p:spPr>
            <a:xfrm>
              <a:off x="3609975" y="1471243"/>
              <a:ext cx="1037496" cy="586157"/>
            </a:xfrm>
            <a:prstGeom prst="roundRect">
              <a:avLst/>
            </a:prstGeom>
            <a:gradFill flip="none" rotWithShape="1">
              <a:gsLst>
                <a:gs pos="0">
                  <a:schemeClr val="accent6">
                    <a:lumMod val="40000"/>
                    <a:lumOff val="60000"/>
                  </a:schemeClr>
                </a:gs>
                <a:gs pos="35000">
                  <a:schemeClr val="accent6">
                    <a:tint val="37000"/>
                    <a:satMod val="300000"/>
                  </a:schemeClr>
                </a:gs>
                <a:gs pos="100000">
                  <a:schemeClr val="accent6">
                    <a:tint val="15000"/>
                    <a:satMod val="35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chemeClr val="tx1"/>
                  </a:solidFill>
                </a:rPr>
                <a:t>↓ </a:t>
              </a:r>
              <a:r>
                <a:rPr lang="en-US" sz="1600" dirty="0" err="1">
                  <a:solidFill>
                    <a:schemeClr val="tx1"/>
                  </a:solidFill>
                </a:rPr>
                <a:t>leptin</a:t>
              </a:r>
              <a:r>
                <a:rPr lang="en-US" sz="1600" dirty="0">
                  <a:solidFill>
                    <a:schemeClr val="tx1"/>
                  </a:solidFill>
                </a:rPr>
                <a:t> </a:t>
              </a:r>
            </a:p>
          </p:txBody>
        </p:sp>
        <p:sp>
          <p:nvSpPr>
            <p:cNvPr id="95" name="Down Arrow 94"/>
            <p:cNvSpPr/>
            <p:nvPr/>
          </p:nvSpPr>
          <p:spPr>
            <a:xfrm>
              <a:off x="1914525" y="1895475"/>
              <a:ext cx="304800" cy="771525"/>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106" name="Straight Arrow Connector 105"/>
            <p:cNvCxnSpPr/>
            <p:nvPr/>
          </p:nvCxnSpPr>
          <p:spPr>
            <a:xfrm>
              <a:off x="2952751" y="1562100"/>
              <a:ext cx="657225" cy="0"/>
            </a:xfrm>
            <a:prstGeom prst="straightConnector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4647472" y="1828800"/>
              <a:ext cx="3201129"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4648201" y="5562600"/>
              <a:ext cx="1296129" cy="0"/>
            </a:xfrm>
            <a:prstGeom prst="straightConnector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a:off x="5029200" y="2971800"/>
              <a:ext cx="896422" cy="2101726"/>
            </a:xfrm>
            <a:prstGeom prst="bentConnector3">
              <a:avLst>
                <a:gd name="adj1" fmla="val 22373"/>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1" name="Up Arrow 190"/>
            <p:cNvSpPr/>
            <p:nvPr/>
          </p:nvSpPr>
          <p:spPr>
            <a:xfrm>
              <a:off x="1895475" y="3733799"/>
              <a:ext cx="381000" cy="1028701"/>
            </a:xfrm>
            <a:prstGeom prst="up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lIns="91440" tIns="45720" rIns="91440" bIns="45720" rtlCol="0" anchor="ctr"/>
            <a:lstStyle/>
            <a:p>
              <a:pPr algn="ctr"/>
              <a:r>
                <a:rPr lang="en-US" sz="1200" dirty="0">
                  <a:solidFill>
                    <a:schemeClr val="tx1"/>
                  </a:solidFill>
                </a:rPr>
                <a:t>←RMR</a:t>
              </a:r>
            </a:p>
          </p:txBody>
        </p:sp>
        <p:sp>
          <p:nvSpPr>
            <p:cNvPr id="91" name="Rounded Rectangle 90"/>
            <p:cNvSpPr/>
            <p:nvPr/>
          </p:nvSpPr>
          <p:spPr>
            <a:xfrm>
              <a:off x="5867400" y="3425965"/>
              <a:ext cx="1524000" cy="381000"/>
            </a:xfrm>
            <a:prstGeom prst="roundRect">
              <a:avLst/>
            </a:prstGeom>
            <a:gradFill flip="none" rotWithShape="1">
              <a:gsLst>
                <a:gs pos="0">
                  <a:schemeClr val="accent6">
                    <a:lumMod val="40000"/>
                    <a:lumOff val="60000"/>
                  </a:schemeClr>
                </a:gs>
                <a:gs pos="35000">
                  <a:schemeClr val="accent6">
                    <a:tint val="37000"/>
                    <a:satMod val="300000"/>
                  </a:schemeClr>
                </a:gs>
                <a:gs pos="100000">
                  <a:schemeClr val="accent6">
                    <a:tint val="15000"/>
                    <a:satMod val="35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400" dirty="0">
                  <a:solidFill>
                    <a:schemeClr val="tx1"/>
                  </a:solidFill>
                </a:rPr>
                <a:t>↓ C-reactive protein </a:t>
              </a:r>
            </a:p>
          </p:txBody>
        </p:sp>
        <p:cxnSp>
          <p:nvCxnSpPr>
            <p:cNvPr id="218" name="Elbow Connector 217"/>
            <p:cNvCxnSpPr/>
            <p:nvPr/>
          </p:nvCxnSpPr>
          <p:spPr>
            <a:xfrm>
              <a:off x="2914651" y="1639764"/>
              <a:ext cx="523875" cy="1170111"/>
            </a:xfrm>
            <a:prstGeom prst="bentConnector3">
              <a:avLst>
                <a:gd name="adj1" fmla="val 73636"/>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a:off x="2543175" y="3620964"/>
              <a:ext cx="1066800" cy="9525"/>
            </a:xfrm>
            <a:prstGeom prst="straightConnector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2543175" y="2971800"/>
              <a:ext cx="895350" cy="0"/>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7" name="Up Arrow 156"/>
            <p:cNvSpPr/>
            <p:nvPr/>
          </p:nvSpPr>
          <p:spPr>
            <a:xfrm>
              <a:off x="2543175" y="1905000"/>
              <a:ext cx="381000" cy="2819400"/>
            </a:xfrm>
            <a:prstGeom prst="up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lIns="91440" tIns="45720" rIns="91440" bIns="45720" rtlCol="0" anchor="ctr"/>
            <a:lstStyle/>
            <a:p>
              <a:pPr algn="ctr"/>
              <a:r>
                <a:rPr lang="en-US" sz="1200" dirty="0">
                  <a:solidFill>
                    <a:schemeClr val="tx1"/>
                  </a:solidFill>
                </a:rPr>
                <a:t>←RMR</a:t>
              </a:r>
            </a:p>
          </p:txBody>
        </p:sp>
        <p:sp>
          <p:nvSpPr>
            <p:cNvPr id="243" name="Rounded Rectangle 242"/>
            <p:cNvSpPr/>
            <p:nvPr/>
          </p:nvSpPr>
          <p:spPr>
            <a:xfrm>
              <a:off x="3657600" y="857249"/>
              <a:ext cx="914400" cy="381000"/>
            </a:xfrm>
            <a:prstGeom prst="roundRect">
              <a:avLst/>
            </a:prstGeom>
            <a:gradFill flip="none" rotWithShape="1">
              <a:gsLst>
                <a:gs pos="0">
                  <a:schemeClr val="accent6">
                    <a:lumMod val="40000"/>
                    <a:lumOff val="60000"/>
                  </a:schemeClr>
                </a:gs>
                <a:gs pos="35000">
                  <a:schemeClr val="accent6">
                    <a:tint val="37000"/>
                    <a:satMod val="300000"/>
                  </a:schemeClr>
                </a:gs>
                <a:gs pos="100000">
                  <a:schemeClr val="accent6">
                    <a:tint val="15000"/>
                    <a:satMod val="35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600" dirty="0">
                  <a:solidFill>
                    <a:schemeClr val="tx1"/>
                  </a:solidFill>
                </a:rPr>
                <a:t>↑ SHBG </a:t>
              </a:r>
            </a:p>
          </p:txBody>
        </p:sp>
        <p:cxnSp>
          <p:nvCxnSpPr>
            <p:cNvPr id="260" name="Straight Arrow Connector 259"/>
            <p:cNvCxnSpPr/>
            <p:nvPr/>
          </p:nvCxnSpPr>
          <p:spPr>
            <a:xfrm>
              <a:off x="2895600" y="762000"/>
              <a:ext cx="3048000" cy="0"/>
            </a:xfrm>
            <a:prstGeom prst="straightConnector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0" name="Shape 269"/>
            <p:cNvCxnSpPr/>
            <p:nvPr/>
          </p:nvCxnSpPr>
          <p:spPr>
            <a:xfrm>
              <a:off x="2928939" y="1704975"/>
              <a:ext cx="685803" cy="1710108"/>
            </a:xfrm>
            <a:prstGeom prst="bentConnector3">
              <a:avLst>
                <a:gd name="adj1" fmla="val 3611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600200" y="4724400"/>
              <a:ext cx="1371600" cy="12192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sz="1600" dirty="0">
                  <a:solidFill>
                    <a:schemeClr val="tx1"/>
                  </a:solidFill>
                </a:rPr>
                <a:t>↑ skeletal muscle</a:t>
              </a:r>
            </a:p>
          </p:txBody>
        </p:sp>
        <p:sp>
          <p:nvSpPr>
            <p:cNvPr id="300" name="Rounded Rectangle 299"/>
            <p:cNvSpPr/>
            <p:nvPr/>
          </p:nvSpPr>
          <p:spPr>
            <a:xfrm>
              <a:off x="228600" y="5029201"/>
              <a:ext cx="990600" cy="536329"/>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1200" b="1" dirty="0">
                  <a:solidFill>
                    <a:schemeClr val="tx1"/>
                  </a:solidFill>
                </a:rPr>
                <a:t>Resistance Exercise</a:t>
              </a:r>
            </a:p>
          </p:txBody>
        </p:sp>
        <p:cxnSp>
          <p:nvCxnSpPr>
            <p:cNvPr id="309" name="Straight Arrow Connector 308"/>
            <p:cNvCxnSpPr/>
            <p:nvPr/>
          </p:nvCxnSpPr>
          <p:spPr>
            <a:xfrm>
              <a:off x="2952750" y="1095373"/>
              <a:ext cx="685800" cy="0"/>
            </a:xfrm>
            <a:prstGeom prst="straightConnector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4572000" y="914400"/>
              <a:ext cx="1371600" cy="0"/>
            </a:xfrm>
            <a:prstGeom prst="straightConnector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3438525" y="2476500"/>
              <a:ext cx="1707436" cy="685800"/>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2700000" scaled="1"/>
              <a:tileRect/>
            </a:gradFill>
            <a:ln/>
            <a:effectLst/>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400" dirty="0">
                  <a:solidFill>
                    <a:schemeClr val="tx1"/>
                  </a:solidFill>
                </a:rPr>
                <a:t>↓ pro-inflammatory cytokines (IL-6, TNF-</a:t>
              </a:r>
              <a:r>
                <a:rPr lang="el-GR" sz="1400" dirty="0">
                  <a:solidFill>
                    <a:schemeClr val="tx1"/>
                  </a:solidFill>
                </a:rPr>
                <a:t>α</a:t>
              </a:r>
              <a:r>
                <a:rPr lang="en-US" sz="1400" dirty="0">
                  <a:solidFill>
                    <a:schemeClr val="tx1"/>
                  </a:solidFill>
                </a:rPr>
                <a:t>)</a:t>
              </a:r>
            </a:p>
          </p:txBody>
        </p:sp>
        <p:sp>
          <p:nvSpPr>
            <p:cNvPr id="59" name="Rounded Rectangle 58"/>
            <p:cNvSpPr/>
            <p:nvPr/>
          </p:nvSpPr>
          <p:spPr>
            <a:xfrm>
              <a:off x="5715000" y="1295400"/>
              <a:ext cx="1676400" cy="304800"/>
            </a:xfrm>
            <a:prstGeom prst="roundRect">
              <a:avLst/>
            </a:prstGeom>
            <a:gradFill flip="none" rotWithShape="1">
              <a:gsLst>
                <a:gs pos="0">
                  <a:schemeClr val="accent6">
                    <a:lumMod val="40000"/>
                    <a:lumOff val="60000"/>
                  </a:schemeClr>
                </a:gs>
                <a:gs pos="35000">
                  <a:schemeClr val="accent6">
                    <a:tint val="37000"/>
                    <a:satMod val="300000"/>
                  </a:schemeClr>
                </a:gs>
                <a:gs pos="100000">
                  <a:schemeClr val="accent6">
                    <a:tint val="15000"/>
                    <a:satMod val="35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200" dirty="0">
                  <a:solidFill>
                    <a:schemeClr val="tx1"/>
                  </a:solidFill>
                </a:rPr>
                <a:t>↓</a:t>
              </a:r>
              <a:r>
                <a:rPr lang="en-US" sz="1200" dirty="0" err="1">
                  <a:solidFill>
                    <a:schemeClr val="tx1"/>
                  </a:solidFill>
                </a:rPr>
                <a:t>estradiol</a:t>
              </a:r>
              <a:r>
                <a:rPr lang="en-US" sz="1200" dirty="0">
                  <a:solidFill>
                    <a:schemeClr val="tx1"/>
                  </a:solidFill>
                </a:rPr>
                <a:t>, ↓ </a:t>
              </a:r>
              <a:r>
                <a:rPr lang="en-US" sz="1200" dirty="0" err="1">
                  <a:solidFill>
                    <a:schemeClr val="tx1"/>
                  </a:solidFill>
                </a:rPr>
                <a:t>estrone</a:t>
              </a:r>
              <a:endParaRPr lang="en-US" sz="1200" dirty="0">
                <a:solidFill>
                  <a:schemeClr val="tx1"/>
                </a:solidFill>
              </a:endParaRPr>
            </a:p>
          </p:txBody>
        </p:sp>
        <p:sp>
          <p:nvSpPr>
            <p:cNvPr id="60" name="Rounded Rectangle 59"/>
            <p:cNvSpPr/>
            <p:nvPr/>
          </p:nvSpPr>
          <p:spPr>
            <a:xfrm>
              <a:off x="5781568" y="5657850"/>
              <a:ext cx="1676400" cy="381000"/>
            </a:xfrm>
            <a:prstGeom prst="roundRect">
              <a:avLst/>
            </a:prstGeom>
            <a:gradFill flip="none" rotWithShape="1">
              <a:gsLst>
                <a:gs pos="0">
                  <a:schemeClr val="accent6">
                    <a:lumMod val="40000"/>
                    <a:lumOff val="60000"/>
                  </a:schemeClr>
                </a:gs>
                <a:gs pos="35000">
                  <a:schemeClr val="accent6">
                    <a:tint val="37000"/>
                    <a:satMod val="300000"/>
                  </a:schemeClr>
                </a:gs>
                <a:gs pos="100000">
                  <a:schemeClr val="accent6">
                    <a:tint val="15000"/>
                    <a:satMod val="350000"/>
                  </a:schemeClr>
                </a:gs>
              </a:gsLst>
              <a:lin ang="5400000" scaled="1"/>
              <a:tileRect/>
            </a:grad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1400" dirty="0">
                  <a:solidFill>
                    <a:schemeClr val="tx1"/>
                  </a:solidFill>
                </a:rPr>
                <a:t>↓ insulin, ↓ glucose, </a:t>
              </a:r>
            </a:p>
            <a:p>
              <a:pPr algn="ctr"/>
              <a:r>
                <a:rPr lang="en-US" sz="1400" dirty="0">
                  <a:solidFill>
                    <a:schemeClr val="tx1"/>
                  </a:solidFill>
                </a:rPr>
                <a:t>↓ HOMA-IR</a:t>
              </a:r>
            </a:p>
          </p:txBody>
        </p:sp>
        <p:cxnSp>
          <p:nvCxnSpPr>
            <p:cNvPr id="62" name="Elbow Connector 61"/>
            <p:cNvCxnSpPr/>
            <p:nvPr/>
          </p:nvCxnSpPr>
          <p:spPr>
            <a:xfrm flipV="1">
              <a:off x="4800600" y="2133600"/>
              <a:ext cx="3048000" cy="342900"/>
            </a:xfrm>
            <a:prstGeom prst="bentConnector3">
              <a:avLst>
                <a:gd name="adj1" fmla="val -313"/>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a:off x="4752976" y="3764756"/>
              <a:ext cx="3095625" cy="264319"/>
            </a:xfrm>
            <a:prstGeom prst="bentConnector3">
              <a:avLst>
                <a:gd name="adj1" fmla="val 6615"/>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6172200" y="2295525"/>
              <a:ext cx="914400" cy="228600"/>
              <a:chOff x="3657965" y="2209800"/>
              <a:chExt cx="914400" cy="228600"/>
            </a:xfrm>
          </p:grpSpPr>
          <p:sp>
            <p:nvSpPr>
              <p:cNvPr id="89" name="Rounded Rectangle 88"/>
              <p:cNvSpPr/>
              <p:nvPr/>
            </p:nvSpPr>
            <p:spPr>
              <a:xfrm>
                <a:off x="3657965" y="2209800"/>
                <a:ext cx="381000" cy="228600"/>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chemeClr val="tx1"/>
                    </a:solidFill>
                  </a:rPr>
                  <a:t>RE</a:t>
                </a:r>
              </a:p>
            </p:txBody>
          </p:sp>
          <p:sp>
            <p:nvSpPr>
              <p:cNvPr id="92" name="Rounded Rectangle 91"/>
              <p:cNvSpPr/>
              <p:nvPr/>
            </p:nvSpPr>
            <p:spPr>
              <a:xfrm>
                <a:off x="4191365" y="2209800"/>
                <a:ext cx="381000" cy="228599"/>
              </a:xfrm>
              <a:prstGeom prst="round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AE</a:t>
                </a:r>
              </a:p>
            </p:txBody>
          </p:sp>
        </p:grpSp>
        <p:grpSp>
          <p:nvGrpSpPr>
            <p:cNvPr id="93" name="Group 92"/>
            <p:cNvGrpSpPr/>
            <p:nvPr/>
          </p:nvGrpSpPr>
          <p:grpSpPr>
            <a:xfrm>
              <a:off x="6172200" y="4191000"/>
              <a:ext cx="914400" cy="228600"/>
              <a:chOff x="3657600" y="2209800"/>
              <a:chExt cx="914400" cy="228600"/>
            </a:xfrm>
          </p:grpSpPr>
          <p:sp>
            <p:nvSpPr>
              <p:cNvPr id="94" name="Rounded Rectangle 93"/>
              <p:cNvSpPr/>
              <p:nvPr/>
            </p:nvSpPr>
            <p:spPr>
              <a:xfrm>
                <a:off x="3657600" y="2209800"/>
                <a:ext cx="381000" cy="228600"/>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chemeClr val="tx1"/>
                    </a:solidFill>
                  </a:rPr>
                  <a:t>RE</a:t>
                </a:r>
              </a:p>
            </p:txBody>
          </p:sp>
          <p:sp>
            <p:nvSpPr>
              <p:cNvPr id="96" name="Rounded Rectangle 95"/>
              <p:cNvSpPr/>
              <p:nvPr/>
            </p:nvSpPr>
            <p:spPr>
              <a:xfrm>
                <a:off x="4191000" y="2209800"/>
                <a:ext cx="381000" cy="228599"/>
              </a:xfrm>
              <a:prstGeom prst="round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AE</a:t>
                </a:r>
              </a:p>
            </p:txBody>
          </p:sp>
        </p:grpSp>
        <p:grpSp>
          <p:nvGrpSpPr>
            <p:cNvPr id="108" name="Group 107"/>
            <p:cNvGrpSpPr/>
            <p:nvPr/>
          </p:nvGrpSpPr>
          <p:grpSpPr>
            <a:xfrm>
              <a:off x="3810000" y="2338388"/>
              <a:ext cx="914400" cy="228600"/>
              <a:chOff x="3658329" y="2209800"/>
              <a:chExt cx="914400" cy="228600"/>
            </a:xfrm>
          </p:grpSpPr>
          <p:sp>
            <p:nvSpPr>
              <p:cNvPr id="109" name="Rounded Rectangle 108"/>
              <p:cNvSpPr/>
              <p:nvPr/>
            </p:nvSpPr>
            <p:spPr>
              <a:xfrm>
                <a:off x="3658329" y="2209800"/>
                <a:ext cx="381000" cy="228600"/>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chemeClr val="tx1"/>
                    </a:solidFill>
                  </a:rPr>
                  <a:t>RE</a:t>
                </a:r>
              </a:p>
            </p:txBody>
          </p:sp>
          <p:sp>
            <p:nvSpPr>
              <p:cNvPr id="110" name="Rounded Rectangle 109"/>
              <p:cNvSpPr/>
              <p:nvPr/>
            </p:nvSpPr>
            <p:spPr>
              <a:xfrm>
                <a:off x="4191729" y="2209800"/>
                <a:ext cx="381000" cy="228599"/>
              </a:xfrm>
              <a:prstGeom prst="round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AE</a:t>
                </a:r>
              </a:p>
            </p:txBody>
          </p:sp>
        </p:grpSp>
        <p:cxnSp>
          <p:nvCxnSpPr>
            <p:cNvPr id="130" name="Straight Arrow Connector 129"/>
            <p:cNvCxnSpPr/>
            <p:nvPr/>
          </p:nvCxnSpPr>
          <p:spPr>
            <a:xfrm>
              <a:off x="2933700" y="5534025"/>
              <a:ext cx="819878" cy="0"/>
            </a:xfrm>
            <a:prstGeom prst="straightConnector1">
              <a:avLst/>
            </a:prstGeom>
            <a:ln w="127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3683238" y="1333500"/>
              <a:ext cx="897308" cy="228600"/>
              <a:chOff x="3645138" y="2209800"/>
              <a:chExt cx="897308" cy="228600"/>
            </a:xfrm>
          </p:grpSpPr>
          <p:sp>
            <p:nvSpPr>
              <p:cNvPr id="169" name="Rounded Rectangle 168"/>
              <p:cNvSpPr/>
              <p:nvPr/>
            </p:nvSpPr>
            <p:spPr>
              <a:xfrm>
                <a:off x="3645138" y="2209800"/>
                <a:ext cx="381000" cy="228600"/>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chemeClr val="tx1"/>
                    </a:solidFill>
                  </a:rPr>
                  <a:t>RE</a:t>
                </a:r>
              </a:p>
            </p:txBody>
          </p:sp>
          <p:sp>
            <p:nvSpPr>
              <p:cNvPr id="170" name="Rounded Rectangle 169"/>
              <p:cNvSpPr/>
              <p:nvPr/>
            </p:nvSpPr>
            <p:spPr>
              <a:xfrm>
                <a:off x="4161446" y="2209800"/>
                <a:ext cx="381000" cy="228599"/>
              </a:xfrm>
              <a:prstGeom prst="round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AE</a:t>
                </a:r>
              </a:p>
            </p:txBody>
          </p:sp>
        </p:grpSp>
        <p:cxnSp>
          <p:nvCxnSpPr>
            <p:cNvPr id="85" name="Elbow Connector 84"/>
            <p:cNvCxnSpPr/>
            <p:nvPr/>
          </p:nvCxnSpPr>
          <p:spPr>
            <a:xfrm rot="16200000" flipH="1">
              <a:off x="5257800" y="-2292097"/>
              <a:ext cx="76200" cy="6019800"/>
            </a:xfrm>
            <a:prstGeom prst="bentConnector3">
              <a:avLst>
                <a:gd name="adj1" fmla="val -30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228600" y="1371600"/>
              <a:ext cx="990600" cy="536329"/>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sz="1200" b="1" dirty="0">
                  <a:solidFill>
                    <a:schemeClr val="tx1"/>
                  </a:solidFill>
                </a:rPr>
                <a:t>Resistance Exercise</a:t>
              </a:r>
            </a:p>
          </p:txBody>
        </p:sp>
        <p:cxnSp>
          <p:nvCxnSpPr>
            <p:cNvPr id="236" name="Elbow Connector 235"/>
            <p:cNvCxnSpPr/>
            <p:nvPr/>
          </p:nvCxnSpPr>
          <p:spPr>
            <a:xfrm>
              <a:off x="2924180" y="1790700"/>
              <a:ext cx="3019420" cy="2628900"/>
            </a:xfrm>
            <a:prstGeom prst="bentConnector3">
              <a:avLst>
                <a:gd name="adj1" fmla="val 10568"/>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p:nvPr/>
          </p:nvCxnSpPr>
          <p:spPr>
            <a:xfrm>
              <a:off x="4728091" y="3301144"/>
              <a:ext cx="1225034" cy="0"/>
            </a:xfrm>
            <a:prstGeom prst="straightConnector1">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2" name="Elbow Connector 331"/>
            <p:cNvCxnSpPr>
              <a:stCxn id="220" idx="3"/>
              <a:endCxn id="57" idx="1"/>
            </p:cNvCxnSpPr>
            <p:nvPr/>
          </p:nvCxnSpPr>
          <p:spPr>
            <a:xfrm>
              <a:off x="4752976" y="3576636"/>
              <a:ext cx="1190625" cy="1643064"/>
            </a:xfrm>
            <a:prstGeom prst="bentConnector3">
              <a:avLst>
                <a:gd name="adj1" fmla="val 27200"/>
              </a:avLst>
            </a:prstGeom>
            <a:ln>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79" name="Group 378"/>
            <p:cNvGrpSpPr/>
            <p:nvPr/>
          </p:nvGrpSpPr>
          <p:grpSpPr>
            <a:xfrm>
              <a:off x="838206" y="6009501"/>
              <a:ext cx="7410235" cy="700565"/>
              <a:chOff x="838214" y="6085701"/>
              <a:chExt cx="7410235" cy="700565"/>
            </a:xfrm>
          </p:grpSpPr>
          <p:grpSp>
            <p:nvGrpSpPr>
              <p:cNvPr id="119" name="Group 118"/>
              <p:cNvGrpSpPr/>
              <p:nvPr/>
            </p:nvGrpSpPr>
            <p:grpSpPr>
              <a:xfrm>
                <a:off x="3153147" y="6400800"/>
                <a:ext cx="809253" cy="237352"/>
                <a:chOff x="3686547" y="2209800"/>
                <a:chExt cx="809253" cy="237352"/>
              </a:xfrm>
            </p:grpSpPr>
            <p:sp>
              <p:nvSpPr>
                <p:cNvPr id="121" name="Rounded Rectangle 120"/>
                <p:cNvSpPr/>
                <p:nvPr/>
              </p:nvSpPr>
              <p:spPr>
                <a:xfrm>
                  <a:off x="3686547" y="2218552"/>
                  <a:ext cx="381000" cy="228600"/>
                </a:xfrm>
                <a:prstGeom prst="round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a:solidFill>
                        <a:schemeClr val="tx1"/>
                      </a:solidFill>
                    </a:rPr>
                    <a:t>RE</a:t>
                  </a:r>
                </a:p>
              </p:txBody>
            </p:sp>
            <p:sp>
              <p:nvSpPr>
                <p:cNvPr id="122" name="Rounded Rectangle 121"/>
                <p:cNvSpPr/>
                <p:nvPr/>
              </p:nvSpPr>
              <p:spPr>
                <a:xfrm>
                  <a:off x="4114800" y="2209800"/>
                  <a:ext cx="381000" cy="228599"/>
                </a:xfrm>
                <a:prstGeom prst="roundRect">
                  <a:avLst/>
                </a:prstGeom>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AE</a:t>
                  </a:r>
                </a:p>
              </p:txBody>
            </p:sp>
          </p:grpSp>
          <p:grpSp>
            <p:nvGrpSpPr>
              <p:cNvPr id="125" name="Group 124"/>
              <p:cNvGrpSpPr/>
              <p:nvPr/>
            </p:nvGrpSpPr>
            <p:grpSpPr>
              <a:xfrm>
                <a:off x="838214" y="6085701"/>
                <a:ext cx="7410235" cy="700565"/>
                <a:chOff x="801278" y="6085701"/>
                <a:chExt cx="6897102" cy="700565"/>
              </a:xfrm>
            </p:grpSpPr>
            <p:grpSp>
              <p:nvGrpSpPr>
                <p:cNvPr id="315" name="Group 314"/>
                <p:cNvGrpSpPr/>
                <p:nvPr/>
              </p:nvGrpSpPr>
              <p:grpSpPr>
                <a:xfrm>
                  <a:off x="801278" y="6085701"/>
                  <a:ext cx="6897102" cy="700565"/>
                  <a:chOff x="6941160" y="875829"/>
                  <a:chExt cx="584636" cy="700565"/>
                </a:xfrm>
              </p:grpSpPr>
              <p:grpSp>
                <p:nvGrpSpPr>
                  <p:cNvPr id="316" name="Group 117"/>
                  <p:cNvGrpSpPr/>
                  <p:nvPr/>
                </p:nvGrpSpPr>
                <p:grpSpPr>
                  <a:xfrm>
                    <a:off x="6941160" y="886129"/>
                    <a:ext cx="258893" cy="690265"/>
                    <a:chOff x="7017360" y="304472"/>
                    <a:chExt cx="258893" cy="328622"/>
                  </a:xfrm>
                </p:grpSpPr>
                <p:sp>
                  <p:nvSpPr>
                    <p:cNvPr id="319" name="TextBox 318"/>
                    <p:cNvSpPr txBox="1"/>
                    <p:nvPr/>
                  </p:nvSpPr>
                  <p:spPr>
                    <a:xfrm>
                      <a:off x="7017360" y="304472"/>
                      <a:ext cx="258893" cy="131874"/>
                    </a:xfrm>
                    <a:prstGeom prst="rect">
                      <a:avLst/>
                    </a:prstGeom>
                    <a:noFill/>
                    <a:ln w="19050">
                      <a:noFill/>
                    </a:ln>
                  </p:spPr>
                  <p:txBody>
                    <a:bodyPr wrap="square" rtlCol="0">
                      <a:spAutoFit/>
                    </a:bodyPr>
                    <a:lstStyle/>
                    <a:p>
                      <a:r>
                        <a:rPr lang="en-US" sz="1200" dirty="0"/>
                        <a:t>Convincing evidence</a:t>
                      </a:r>
                    </a:p>
                  </p:txBody>
                </p:sp>
                <p:sp>
                  <p:nvSpPr>
                    <p:cNvPr id="321" name="TextBox 320"/>
                    <p:cNvSpPr txBox="1"/>
                    <p:nvPr/>
                  </p:nvSpPr>
                  <p:spPr>
                    <a:xfrm>
                      <a:off x="7017360" y="413304"/>
                      <a:ext cx="163445" cy="219790"/>
                    </a:xfrm>
                    <a:prstGeom prst="rect">
                      <a:avLst/>
                    </a:prstGeom>
                    <a:noFill/>
                    <a:ln w="19050">
                      <a:noFill/>
                    </a:ln>
                  </p:spPr>
                  <p:txBody>
                    <a:bodyPr wrap="square" rtlCol="0">
                      <a:spAutoFit/>
                    </a:bodyPr>
                    <a:lstStyle/>
                    <a:p>
                      <a:r>
                        <a:rPr lang="en-US" sz="1200" dirty="0"/>
                        <a:t>Limited or inconsistent evidence</a:t>
                      </a:r>
                    </a:p>
                  </p:txBody>
                </p:sp>
              </p:grpSp>
              <p:sp>
                <p:nvSpPr>
                  <p:cNvPr id="317" name="TextBox 316"/>
                  <p:cNvSpPr txBox="1"/>
                  <p:nvPr/>
                </p:nvSpPr>
                <p:spPr>
                  <a:xfrm>
                    <a:off x="7109492" y="875829"/>
                    <a:ext cx="416304" cy="276999"/>
                  </a:xfrm>
                  <a:prstGeom prst="rect">
                    <a:avLst/>
                  </a:prstGeom>
                  <a:noFill/>
                  <a:ln w="19050">
                    <a:noFill/>
                  </a:ln>
                </p:spPr>
                <p:txBody>
                  <a:bodyPr wrap="square" rtlCol="0">
                    <a:spAutoFit/>
                  </a:bodyPr>
                  <a:lstStyle/>
                  <a:p>
                    <a:r>
                      <a:rPr lang="en-US" sz="1200" dirty="0"/>
                      <a:t>RMR, resting metabolic rate   </a:t>
                    </a:r>
                  </a:p>
                </p:txBody>
              </p:sp>
            </p:grpSp>
            <p:sp>
              <p:nvSpPr>
                <p:cNvPr id="124" name="TextBox 123"/>
                <p:cNvSpPr txBox="1"/>
                <p:nvPr/>
              </p:nvSpPr>
              <p:spPr>
                <a:xfrm>
                  <a:off x="3212669" y="6391275"/>
                  <a:ext cx="4032308" cy="276999"/>
                </a:xfrm>
                <a:prstGeom prst="rect">
                  <a:avLst/>
                </a:prstGeom>
                <a:noFill/>
                <a:ln w="19050">
                  <a:noFill/>
                </a:ln>
              </p:spPr>
              <p:txBody>
                <a:bodyPr wrap="square" rtlCol="0">
                  <a:spAutoFit/>
                </a:bodyPr>
                <a:lstStyle/>
                <a:p>
                  <a:r>
                    <a:rPr lang="en-US" sz="1200" dirty="0"/>
                    <a:t>                    , possible exercise effect  independent of body composition change</a:t>
                  </a:r>
                </a:p>
              </p:txBody>
            </p:sp>
          </p:grpSp>
        </p:grpSp>
        <p:cxnSp>
          <p:nvCxnSpPr>
            <p:cNvPr id="113" name="Straight Arrow Connector 112"/>
            <p:cNvCxnSpPr/>
            <p:nvPr/>
          </p:nvCxnSpPr>
          <p:spPr>
            <a:xfrm>
              <a:off x="381000" y="6400800"/>
              <a:ext cx="38100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381000" y="6172200"/>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219200" y="1600200"/>
              <a:ext cx="381000"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600200" y="685800"/>
              <a:ext cx="1371600" cy="12192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sz="1600" dirty="0">
                  <a:solidFill>
                    <a:schemeClr val="tx1"/>
                  </a:solidFill>
                </a:rPr>
                <a:t>↓ total body fat</a:t>
              </a:r>
            </a:p>
          </p:txBody>
        </p:sp>
      </p:grpSp>
    </p:spTree>
    <p:extLst>
      <p:ext uri="{BB962C8B-B14F-4D97-AF65-F5344CB8AC3E}">
        <p14:creationId xmlns:p14="http://schemas.microsoft.com/office/powerpoint/2010/main" val="3193158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059187" y="226511"/>
            <a:ext cx="986384" cy="986384"/>
          </a:xfrm>
          <a:prstGeom prst="rect">
            <a:avLst/>
          </a:prstGeom>
        </p:spPr>
      </p:pic>
      <p:pic>
        <p:nvPicPr>
          <p:cNvPr id="3" name="Picture 2"/>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099547" y="267210"/>
            <a:ext cx="959640" cy="959640"/>
          </a:xfrm>
          <a:prstGeom prst="rect">
            <a:avLst/>
          </a:prstGeom>
        </p:spPr>
      </p:pic>
      <p:sp>
        <p:nvSpPr>
          <p:cNvPr id="9" name="TextBox 8"/>
          <p:cNvSpPr txBox="1"/>
          <p:nvPr/>
        </p:nvSpPr>
        <p:spPr>
          <a:xfrm>
            <a:off x="344245" y="365760"/>
            <a:ext cx="9066485" cy="707886"/>
          </a:xfrm>
          <a:prstGeom prst="rect">
            <a:avLst/>
          </a:prstGeom>
          <a:noFill/>
        </p:spPr>
        <p:txBody>
          <a:bodyPr wrap="square" rtlCol="0">
            <a:spAutoFit/>
          </a:bodyPr>
          <a:lstStyle/>
          <a:p>
            <a:r>
              <a:rPr lang="en-US" sz="4000" dirty="0">
                <a:solidFill>
                  <a:schemeClr val="bg1"/>
                </a:solidFill>
              </a:rPr>
              <a:t>Canadian exercise intervention trials </a:t>
            </a:r>
          </a:p>
        </p:txBody>
      </p:sp>
      <p:sp>
        <p:nvSpPr>
          <p:cNvPr id="12" name="TextBox 11"/>
          <p:cNvSpPr txBox="1"/>
          <p:nvPr/>
        </p:nvSpPr>
        <p:spPr>
          <a:xfrm>
            <a:off x="6180462" y="2406476"/>
            <a:ext cx="6011537" cy="1754326"/>
          </a:xfrm>
          <a:prstGeom prst="rect">
            <a:avLst/>
          </a:prstGeom>
          <a:noFill/>
        </p:spPr>
        <p:txBody>
          <a:bodyPr wrap="square" rtlCol="0">
            <a:spAutoFit/>
          </a:bodyPr>
          <a:lstStyle/>
          <a:p>
            <a:pPr marL="137160" indent="-137160">
              <a:buFont typeface="Arial" panose="020B0604020202020204" pitchFamily="34" charset="0"/>
              <a:buChar char="•"/>
            </a:pPr>
            <a:r>
              <a:rPr lang="en-US" dirty="0"/>
              <a:t>N = 400 postmenopausal women 50-74yrs </a:t>
            </a:r>
          </a:p>
          <a:p>
            <a:pPr marL="137160" indent="-137160">
              <a:buFont typeface="Arial" panose="020B0604020202020204" pitchFamily="34" charset="0"/>
              <a:buChar char="•"/>
            </a:pPr>
            <a:r>
              <a:rPr lang="en-US" b="1" dirty="0"/>
              <a:t>High volume: </a:t>
            </a:r>
            <a:r>
              <a:rPr lang="en-US" dirty="0"/>
              <a:t>5 days/</a:t>
            </a:r>
            <a:r>
              <a:rPr lang="en-US" dirty="0" err="1"/>
              <a:t>wk</a:t>
            </a:r>
            <a:r>
              <a:rPr lang="en-US" dirty="0"/>
              <a:t> x 60 min session (300 min/</a:t>
            </a:r>
            <a:r>
              <a:rPr lang="en-US" dirty="0" err="1"/>
              <a:t>wk</a:t>
            </a:r>
            <a:r>
              <a:rPr lang="en-US" dirty="0"/>
              <a:t>)</a:t>
            </a:r>
          </a:p>
          <a:p>
            <a:pPr marL="137160" indent="-137160">
              <a:buFont typeface="Arial" panose="020B0604020202020204" pitchFamily="34" charset="0"/>
              <a:buChar char="•"/>
            </a:pPr>
            <a:r>
              <a:rPr lang="en-US" b="1" dirty="0"/>
              <a:t>Moderate volume:</a:t>
            </a:r>
            <a:r>
              <a:rPr lang="en-US" dirty="0"/>
              <a:t> 5 days/</a:t>
            </a:r>
            <a:r>
              <a:rPr lang="en-US" dirty="0" err="1"/>
              <a:t>wk</a:t>
            </a:r>
            <a:r>
              <a:rPr lang="en-US" dirty="0"/>
              <a:t> x 30 min session (150 min/</a:t>
            </a:r>
            <a:r>
              <a:rPr lang="en-US" dirty="0" err="1"/>
              <a:t>wk</a:t>
            </a:r>
            <a:r>
              <a:rPr lang="en-US" dirty="0"/>
              <a:t>)</a:t>
            </a:r>
          </a:p>
          <a:p>
            <a:pPr marL="137160" indent="-137160">
              <a:buFont typeface="Arial" panose="020B0604020202020204" pitchFamily="34" charset="0"/>
              <a:buChar char="•"/>
            </a:pPr>
            <a:r>
              <a:rPr lang="en-US" dirty="0"/>
              <a:t>High volume group had greater reductions in adiposity </a:t>
            </a:r>
          </a:p>
          <a:p>
            <a:pPr marL="137160" indent="-137160">
              <a:buFont typeface="Arial" panose="020B0604020202020204" pitchFamily="34" charset="0"/>
              <a:buChar char="•"/>
            </a:pPr>
            <a:r>
              <a:rPr lang="en-US" dirty="0"/>
              <a:t>Both groups experienced decreases in endogenous sex hormones, inflammatory markers, insulin resistance</a:t>
            </a:r>
            <a:endParaRPr lang="en-US" b="1" dirty="0"/>
          </a:p>
        </p:txBody>
      </p:sp>
      <p:sp>
        <p:nvSpPr>
          <p:cNvPr id="13" name="TextBox 12"/>
          <p:cNvSpPr txBox="1"/>
          <p:nvPr/>
        </p:nvSpPr>
        <p:spPr>
          <a:xfrm>
            <a:off x="554804" y="2457954"/>
            <a:ext cx="5625659" cy="2308324"/>
          </a:xfrm>
          <a:prstGeom prst="rect">
            <a:avLst/>
          </a:prstGeom>
          <a:noFill/>
        </p:spPr>
        <p:txBody>
          <a:bodyPr wrap="square" rtlCol="0">
            <a:spAutoFit/>
          </a:bodyPr>
          <a:lstStyle/>
          <a:p>
            <a:pPr marL="137160" indent="-137160">
              <a:buFont typeface="Arial" panose="020B0604020202020204" pitchFamily="34" charset="0"/>
              <a:buChar char="•"/>
            </a:pPr>
            <a:r>
              <a:rPr lang="en-US" dirty="0"/>
              <a:t>N = 320 postmenopausal women 50-74 </a:t>
            </a:r>
            <a:r>
              <a:rPr lang="en-US" dirty="0" err="1"/>
              <a:t>yrs</a:t>
            </a:r>
            <a:endParaRPr lang="en-US" dirty="0"/>
          </a:p>
          <a:p>
            <a:pPr marL="137160" indent="-137160">
              <a:buFont typeface="Arial" panose="020B0604020202020204" pitchFamily="34" charset="0"/>
              <a:buChar char="•"/>
            </a:pPr>
            <a:r>
              <a:rPr lang="en-US" b="1" dirty="0"/>
              <a:t>Exercise group: </a:t>
            </a:r>
            <a:r>
              <a:rPr lang="en-US" dirty="0"/>
              <a:t>one year of 225 min/week  </a:t>
            </a:r>
          </a:p>
          <a:p>
            <a:pPr marL="137160" indent="-137160">
              <a:buFont typeface="Arial" panose="020B0604020202020204" pitchFamily="34" charset="0"/>
              <a:buChar char="•"/>
            </a:pPr>
            <a:r>
              <a:rPr lang="en-US" b="1" dirty="0"/>
              <a:t>Control group: </a:t>
            </a:r>
            <a:r>
              <a:rPr lang="en-US" dirty="0"/>
              <a:t>no changes</a:t>
            </a:r>
          </a:p>
          <a:p>
            <a:pPr marL="137160" indent="-137160">
              <a:buFont typeface="Arial" panose="020B0604020202020204" pitchFamily="34" charset="0"/>
              <a:buChar char="•"/>
            </a:pPr>
            <a:r>
              <a:rPr lang="en-US" dirty="0"/>
              <a:t>Exercise resulted in greater decreases in endogenous sex steroid hormones, insulin resistance, inflammation, adiposity levels. No changes for mammographic density</a:t>
            </a:r>
          </a:p>
          <a:p>
            <a:pPr marL="137160" indent="-137160">
              <a:buFont typeface="Arial" panose="020B0604020202020204" pitchFamily="34" charset="0"/>
              <a:buChar char="•"/>
            </a:pPr>
            <a:r>
              <a:rPr lang="en-US" dirty="0"/>
              <a:t>Found greater decreases in biomarkers among women who were most adherent</a:t>
            </a:r>
          </a:p>
        </p:txBody>
      </p:sp>
      <p:pic>
        <p:nvPicPr>
          <p:cNvPr id="17" name="Picture 14" descr="beta_fullcolourRGB_Hi"/>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3751" y="1588078"/>
            <a:ext cx="1647037" cy="858904"/>
          </a:xfrm>
          <a:prstGeom prst="rect">
            <a:avLst/>
          </a:prstGeom>
          <a:noFill/>
          <a:ln w="9525">
            <a:noFill/>
            <a:miter lim="800000"/>
            <a:headEnd/>
            <a:tailEnd/>
          </a:ln>
          <a:effectLst/>
        </p:spPr>
      </p:pic>
      <p:pic>
        <p:nvPicPr>
          <p:cNvPr id="18" name="Picture 4" descr="Alpha_Trial250-26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8987" y="1561120"/>
            <a:ext cx="1423553" cy="885862"/>
          </a:xfrm>
          <a:prstGeom prst="rect">
            <a:avLst/>
          </a:prstGeom>
          <a:noFill/>
          <a:ln w="9525">
            <a:noFill/>
            <a:miter lim="800000"/>
            <a:headEnd/>
            <a:tailEnd/>
          </a:ln>
        </p:spPr>
      </p:pic>
      <p:pic>
        <p:nvPicPr>
          <p:cNvPr id="11" name="Picture 10" descr="BETA Trial.jpg"/>
          <p:cNvPicPr>
            <a:picLocks noChangeAspect="1"/>
          </p:cNvPicPr>
          <p:nvPr/>
        </p:nvPicPr>
        <p:blipFill rotWithShape="1">
          <a:blip r:embed="rId7" cstate="screen">
            <a:extLst>
              <a:ext uri="{28A0092B-C50C-407E-A947-70E740481C1C}">
                <a14:useLocalDpi xmlns:a14="http://schemas.microsoft.com/office/drawing/2010/main"/>
              </a:ext>
            </a:extLst>
          </a:blip>
          <a:srcRect t="-247"/>
          <a:stretch/>
        </p:blipFill>
        <p:spPr>
          <a:xfrm>
            <a:off x="1435367" y="4766278"/>
            <a:ext cx="9144000" cy="20137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785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1059187" y="226511"/>
            <a:ext cx="986384" cy="986384"/>
          </a:xfrm>
          <a:prstGeom prst="rect">
            <a:avLst/>
          </a:prstGeom>
        </p:spPr>
      </p:pic>
      <p:pic>
        <p:nvPicPr>
          <p:cNvPr id="3" name="Picture 2"/>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099547" y="267210"/>
            <a:ext cx="959640" cy="959640"/>
          </a:xfrm>
          <a:prstGeom prst="rect">
            <a:avLst/>
          </a:prstGeom>
        </p:spPr>
      </p:pic>
      <p:sp>
        <p:nvSpPr>
          <p:cNvPr id="9" name="TextBox 8"/>
          <p:cNvSpPr txBox="1"/>
          <p:nvPr/>
        </p:nvSpPr>
        <p:spPr>
          <a:xfrm>
            <a:off x="344245" y="365760"/>
            <a:ext cx="9066485" cy="707886"/>
          </a:xfrm>
          <a:prstGeom prst="rect">
            <a:avLst/>
          </a:prstGeom>
          <a:noFill/>
        </p:spPr>
        <p:txBody>
          <a:bodyPr wrap="square" rtlCol="0">
            <a:spAutoFit/>
          </a:bodyPr>
          <a:lstStyle/>
          <a:p>
            <a:r>
              <a:rPr lang="en-US" sz="4000" dirty="0">
                <a:solidFill>
                  <a:schemeClr val="bg1"/>
                </a:solidFill>
              </a:rPr>
              <a:t>International exercise intervention trials </a:t>
            </a:r>
          </a:p>
        </p:txBody>
      </p:sp>
      <p:sp>
        <p:nvSpPr>
          <p:cNvPr id="8" name="Round Diagonal Corner Rectangle 7"/>
          <p:cNvSpPr/>
          <p:nvPr/>
        </p:nvSpPr>
        <p:spPr>
          <a:xfrm>
            <a:off x="1510302" y="1859622"/>
            <a:ext cx="3883632" cy="1428108"/>
          </a:xfrm>
          <a:prstGeom prst="round2Diag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PATH Trial (McTiernan et al), USA</a:t>
            </a:r>
          </a:p>
          <a:p>
            <a:pPr algn="ctr"/>
            <a:r>
              <a:rPr lang="en-US" dirty="0">
                <a:solidFill>
                  <a:schemeClr val="tx1"/>
                </a:solidFill>
              </a:rPr>
              <a:t>12-month, Aerobic Exercise vs Control</a:t>
            </a:r>
          </a:p>
          <a:p>
            <a:pPr algn="ctr"/>
            <a:r>
              <a:rPr lang="en-US" dirty="0">
                <a:solidFill>
                  <a:schemeClr val="tx1"/>
                </a:solidFill>
              </a:rPr>
              <a:t>N=173</a:t>
            </a:r>
          </a:p>
        </p:txBody>
      </p:sp>
      <p:sp>
        <p:nvSpPr>
          <p:cNvPr id="16" name="Round Diagonal Corner Rectangle 15"/>
          <p:cNvSpPr/>
          <p:nvPr/>
        </p:nvSpPr>
        <p:spPr>
          <a:xfrm>
            <a:off x="1510302" y="3534310"/>
            <a:ext cx="3904180" cy="141783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Trial (McTiernan et al), USA</a:t>
            </a:r>
          </a:p>
          <a:p>
            <a:pPr algn="ctr"/>
            <a:r>
              <a:rPr lang="en-US" dirty="0"/>
              <a:t>12-month, 4-arm trial of exercise and diet</a:t>
            </a:r>
          </a:p>
          <a:p>
            <a:pPr algn="ctr"/>
            <a:r>
              <a:rPr lang="en-US" dirty="0"/>
              <a:t>N=439</a:t>
            </a:r>
          </a:p>
        </p:txBody>
      </p:sp>
      <p:sp>
        <p:nvSpPr>
          <p:cNvPr id="19" name="Round Diagonal Corner Rectangle 18"/>
          <p:cNvSpPr/>
          <p:nvPr/>
        </p:nvSpPr>
        <p:spPr>
          <a:xfrm>
            <a:off x="6524091" y="3498350"/>
            <a:ext cx="3883632" cy="1489753"/>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SHAPE-2 (van </a:t>
            </a:r>
            <a:r>
              <a:rPr lang="en-US" dirty="0" err="1"/>
              <a:t>Gemert</a:t>
            </a:r>
            <a:r>
              <a:rPr lang="en-US" dirty="0"/>
              <a:t> et al), NL</a:t>
            </a:r>
          </a:p>
          <a:p>
            <a:pPr algn="ctr"/>
            <a:r>
              <a:rPr lang="en-US" dirty="0"/>
              <a:t>16-week, 3-arm trial of diet and exercise</a:t>
            </a:r>
          </a:p>
          <a:p>
            <a:pPr algn="ctr"/>
            <a:r>
              <a:rPr lang="en-US" dirty="0"/>
              <a:t>N=240</a:t>
            </a:r>
          </a:p>
        </p:txBody>
      </p:sp>
      <p:sp>
        <p:nvSpPr>
          <p:cNvPr id="20" name="Round Diagonal Corner Rectangle 19"/>
          <p:cNvSpPr/>
          <p:nvPr/>
        </p:nvSpPr>
        <p:spPr>
          <a:xfrm>
            <a:off x="6524091" y="1849348"/>
            <a:ext cx="3883632" cy="1428108"/>
          </a:xfrm>
          <a:prstGeom prst="round2Diag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SHAPE-1 (</a:t>
            </a:r>
            <a:r>
              <a:rPr lang="en-US" dirty="0" err="1">
                <a:solidFill>
                  <a:schemeClr val="tx1"/>
                </a:solidFill>
              </a:rPr>
              <a:t>Monninkhof</a:t>
            </a:r>
            <a:r>
              <a:rPr lang="en-US" dirty="0">
                <a:solidFill>
                  <a:schemeClr val="tx1"/>
                </a:solidFill>
              </a:rPr>
              <a:t> et al), NL</a:t>
            </a:r>
          </a:p>
          <a:p>
            <a:pPr algn="ctr"/>
            <a:r>
              <a:rPr lang="en-US" dirty="0">
                <a:solidFill>
                  <a:schemeClr val="tx1"/>
                </a:solidFill>
              </a:rPr>
              <a:t>12-month, Group Exercise vs Control</a:t>
            </a:r>
          </a:p>
          <a:p>
            <a:pPr algn="ctr"/>
            <a:r>
              <a:rPr lang="en-US" dirty="0">
                <a:solidFill>
                  <a:schemeClr val="tx1"/>
                </a:solidFill>
              </a:rPr>
              <a:t>N=189</a:t>
            </a:r>
          </a:p>
        </p:txBody>
      </p:sp>
      <p:sp>
        <p:nvSpPr>
          <p:cNvPr id="10" name="Rectangle 9"/>
          <p:cNvSpPr/>
          <p:nvPr/>
        </p:nvSpPr>
        <p:spPr>
          <a:xfrm>
            <a:off x="1510302" y="5280917"/>
            <a:ext cx="8897421" cy="110960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trials all found decreases in biomarkers associated with cancer in the exercise group and these changes were even greater when diet was also modified</a:t>
            </a:r>
          </a:p>
        </p:txBody>
      </p:sp>
    </p:spTree>
    <p:extLst>
      <p:ext uri="{BB962C8B-B14F-4D97-AF65-F5344CB8AC3E}">
        <p14:creationId xmlns:p14="http://schemas.microsoft.com/office/powerpoint/2010/main" val="2187799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Left Bracket 95"/>
          <p:cNvSpPr/>
          <p:nvPr/>
        </p:nvSpPr>
        <p:spPr>
          <a:xfrm rot="10800000">
            <a:off x="9356962" y="641455"/>
            <a:ext cx="279805" cy="5932368"/>
          </a:xfrm>
          <a:prstGeom prst="leftBracket">
            <a:avLst/>
          </a:prstGeom>
          <a:ln w="76200">
            <a:solidFill>
              <a:srgbClr val="A11B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Left Bracket 81"/>
          <p:cNvSpPr/>
          <p:nvPr/>
        </p:nvSpPr>
        <p:spPr>
          <a:xfrm>
            <a:off x="2497200" y="624141"/>
            <a:ext cx="253032" cy="5912111"/>
          </a:xfrm>
          <a:prstGeom prst="leftBracket">
            <a:avLst/>
          </a:prstGeom>
          <a:ln w="76200">
            <a:solidFill>
              <a:srgbClr val="A11B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p:cNvSpPr/>
          <p:nvPr/>
        </p:nvSpPr>
        <p:spPr>
          <a:xfrm>
            <a:off x="3192668" y="2924413"/>
            <a:ext cx="2375569" cy="65121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t>Body Composition</a:t>
            </a:r>
          </a:p>
        </p:txBody>
      </p:sp>
      <p:sp>
        <p:nvSpPr>
          <p:cNvPr id="43" name="Rounded Rectangle 42"/>
          <p:cNvSpPr/>
          <p:nvPr/>
        </p:nvSpPr>
        <p:spPr>
          <a:xfrm>
            <a:off x="5765895" y="5642210"/>
            <a:ext cx="3543654" cy="235193"/>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t>DNA damage</a:t>
            </a:r>
          </a:p>
        </p:txBody>
      </p:sp>
      <p:sp>
        <p:nvSpPr>
          <p:cNvPr id="8" name="Rounded Rectangle 7"/>
          <p:cNvSpPr/>
          <p:nvPr/>
        </p:nvSpPr>
        <p:spPr>
          <a:xfrm>
            <a:off x="10010271" y="2685212"/>
            <a:ext cx="2028732" cy="995059"/>
          </a:xfrm>
          <a:prstGeom prst="roundRect">
            <a:avLst/>
          </a:prstGeom>
          <a:solidFill>
            <a:srgbClr val="F69226"/>
          </a:solidFill>
          <a:ln>
            <a:solidFill>
              <a:srgbClr val="E4B08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schemeClr val="bg1"/>
                </a:solidFill>
              </a:rPr>
              <a:t>Recurrence &amp;</a:t>
            </a:r>
          </a:p>
          <a:p>
            <a:pPr algn="ctr"/>
            <a:r>
              <a:rPr lang="en-US" sz="2000" b="1" dirty="0" smtClean="0">
                <a:solidFill>
                  <a:schemeClr val="bg1"/>
                </a:solidFill>
              </a:rPr>
              <a:t>Mortality</a:t>
            </a:r>
            <a:endParaRPr lang="en-US" sz="2000" b="1" dirty="0">
              <a:solidFill>
                <a:schemeClr val="bg1"/>
              </a:solidFill>
            </a:endParaRPr>
          </a:p>
        </p:txBody>
      </p:sp>
      <p:sp>
        <p:nvSpPr>
          <p:cNvPr id="93" name="Rounded Rectangle 92"/>
          <p:cNvSpPr/>
          <p:nvPr/>
        </p:nvSpPr>
        <p:spPr>
          <a:xfrm>
            <a:off x="5765894" y="5319137"/>
            <a:ext cx="3534751" cy="25984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t>Immuno-surveillance</a:t>
            </a:r>
          </a:p>
        </p:txBody>
      </p:sp>
      <p:sp>
        <p:nvSpPr>
          <p:cNvPr id="30" name="Rounded Rectangle 29"/>
          <p:cNvSpPr/>
          <p:nvPr/>
        </p:nvSpPr>
        <p:spPr>
          <a:xfrm>
            <a:off x="5765894" y="4919193"/>
            <a:ext cx="3534752" cy="33026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t>Chronic low-grade inflammation</a:t>
            </a:r>
          </a:p>
        </p:txBody>
      </p:sp>
      <p:sp>
        <p:nvSpPr>
          <p:cNvPr id="95" name="Rounded Rectangle 94"/>
          <p:cNvSpPr/>
          <p:nvPr/>
        </p:nvSpPr>
        <p:spPr>
          <a:xfrm>
            <a:off x="5765894" y="4282996"/>
            <a:ext cx="3534752" cy="271097"/>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t>Bioavailable  sex hormones</a:t>
            </a:r>
          </a:p>
        </p:txBody>
      </p:sp>
      <p:sp>
        <p:nvSpPr>
          <p:cNvPr id="94" name="Rounded Rectangle 93"/>
          <p:cNvSpPr/>
          <p:nvPr/>
        </p:nvSpPr>
        <p:spPr>
          <a:xfrm>
            <a:off x="5765894" y="4609082"/>
            <a:ext cx="3534752" cy="241224"/>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t>Insulin sensitivity</a:t>
            </a:r>
          </a:p>
        </p:txBody>
      </p:sp>
      <p:cxnSp>
        <p:nvCxnSpPr>
          <p:cNvPr id="100" name="Straight Arrow Connector 99"/>
          <p:cNvCxnSpPr>
            <a:endCxn id="50" idx="2"/>
          </p:cNvCxnSpPr>
          <p:nvPr/>
        </p:nvCxnSpPr>
        <p:spPr>
          <a:xfrm flipV="1">
            <a:off x="2591535" y="1494150"/>
            <a:ext cx="1788918" cy="17772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192668" y="913424"/>
            <a:ext cx="2375569" cy="580726"/>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t>Cancer Treatment</a:t>
            </a:r>
          </a:p>
        </p:txBody>
      </p:sp>
      <p:grpSp>
        <p:nvGrpSpPr>
          <p:cNvPr id="49" name="Group 48"/>
          <p:cNvGrpSpPr/>
          <p:nvPr/>
        </p:nvGrpSpPr>
        <p:grpSpPr>
          <a:xfrm>
            <a:off x="5707182" y="624141"/>
            <a:ext cx="3542911" cy="1139417"/>
            <a:chOff x="7522120" y="374501"/>
            <a:chExt cx="1321713" cy="1361815"/>
          </a:xfrm>
        </p:grpSpPr>
        <p:sp>
          <p:nvSpPr>
            <p:cNvPr id="122" name="Rounded Rectangle 121"/>
            <p:cNvSpPr/>
            <p:nvPr/>
          </p:nvSpPr>
          <p:spPr>
            <a:xfrm>
              <a:off x="7522120" y="877026"/>
              <a:ext cx="1321713" cy="381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pPr algn="ctr"/>
              <a:r>
                <a:rPr lang="en-US" sz="1600" b="1" dirty="0"/>
                <a:t>Adherence to treatment</a:t>
              </a:r>
            </a:p>
          </p:txBody>
        </p:sp>
        <p:sp>
          <p:nvSpPr>
            <p:cNvPr id="124" name="Rounded Rectangle 123"/>
            <p:cNvSpPr/>
            <p:nvPr/>
          </p:nvSpPr>
          <p:spPr>
            <a:xfrm>
              <a:off x="7522120" y="1315365"/>
              <a:ext cx="1321712" cy="420951"/>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nchorCtr="0"/>
            <a:lstStyle/>
            <a:p>
              <a:pPr algn="ctr"/>
              <a:r>
                <a:rPr lang="en-US" sz="1600" b="1" dirty="0"/>
                <a:t>Drug distribution, metabolism</a:t>
              </a:r>
            </a:p>
          </p:txBody>
        </p:sp>
        <p:sp>
          <p:nvSpPr>
            <p:cNvPr id="123" name="Rounded Rectangle 122"/>
            <p:cNvSpPr/>
            <p:nvPr/>
          </p:nvSpPr>
          <p:spPr>
            <a:xfrm>
              <a:off x="7522120" y="374501"/>
              <a:ext cx="1310035" cy="445353"/>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nchorCtr="0"/>
            <a:lstStyle/>
            <a:p>
              <a:pPr algn="ctr"/>
              <a:r>
                <a:rPr lang="en-US" sz="1600" b="1" dirty="0"/>
                <a:t>Additive or synergistic effects</a:t>
              </a:r>
            </a:p>
          </p:txBody>
        </p:sp>
      </p:grpSp>
      <p:sp>
        <p:nvSpPr>
          <p:cNvPr id="29" name="Rounded Rectangle 28"/>
          <p:cNvSpPr/>
          <p:nvPr/>
        </p:nvSpPr>
        <p:spPr>
          <a:xfrm>
            <a:off x="131621" y="1485916"/>
            <a:ext cx="1734319" cy="3875173"/>
          </a:xfrm>
          <a:prstGeom prst="roundRect">
            <a:avLst/>
          </a:prstGeom>
          <a:solidFill>
            <a:srgbClr val="F69226"/>
          </a:solidFill>
          <a:ln>
            <a:solidFill>
              <a:srgbClr val="D3AADE"/>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200" b="1" dirty="0" smtClean="0"/>
              <a:t>Cancer Diagnosis</a:t>
            </a:r>
          </a:p>
          <a:p>
            <a:pPr algn="ctr"/>
            <a:endParaRPr lang="en-US" sz="2200" b="1" dirty="0"/>
          </a:p>
          <a:p>
            <a:pPr algn="ctr"/>
            <a:r>
              <a:rPr lang="en-US" sz="2200" dirty="0" smtClean="0"/>
              <a:t>Prostate</a:t>
            </a:r>
          </a:p>
          <a:p>
            <a:pPr algn="ctr"/>
            <a:endParaRPr lang="en-US" sz="2200" b="1" dirty="0"/>
          </a:p>
          <a:p>
            <a:pPr algn="ctr"/>
            <a:r>
              <a:rPr lang="en-US" sz="2200" dirty="0" smtClean="0"/>
              <a:t>Breast</a:t>
            </a:r>
          </a:p>
          <a:p>
            <a:pPr algn="ctr"/>
            <a:endParaRPr lang="en-US" sz="2200" dirty="0"/>
          </a:p>
          <a:p>
            <a:pPr algn="ctr"/>
            <a:r>
              <a:rPr lang="en-US" sz="2200" dirty="0" smtClean="0"/>
              <a:t>Colorectal</a:t>
            </a:r>
            <a:endParaRPr lang="en-US" sz="2200" dirty="0"/>
          </a:p>
        </p:txBody>
      </p:sp>
      <p:sp>
        <p:nvSpPr>
          <p:cNvPr id="2" name="Title 1"/>
          <p:cNvSpPr>
            <a:spLocks noGrp="1"/>
          </p:cNvSpPr>
          <p:nvPr>
            <p:ph type="title" idx="4294967295"/>
          </p:nvPr>
        </p:nvSpPr>
        <p:spPr>
          <a:xfrm>
            <a:off x="0" y="1588"/>
            <a:ext cx="12192000" cy="508000"/>
          </a:xfrm>
          <a:solidFill>
            <a:schemeClr val="accent1"/>
          </a:solidFill>
        </p:spPr>
        <p:txBody>
          <a:bodyPr>
            <a:noAutofit/>
          </a:bodyPr>
          <a:lstStyle/>
          <a:p>
            <a:pPr algn="ctr"/>
            <a:r>
              <a:rPr lang="en-US" sz="2800" dirty="0">
                <a:solidFill>
                  <a:schemeClr val="bg1"/>
                </a:solidFill>
              </a:rPr>
              <a:t>Hypothesized </a:t>
            </a:r>
            <a:r>
              <a:rPr lang="en-US" sz="2800" b="1" dirty="0" smtClean="0">
                <a:solidFill>
                  <a:schemeClr val="bg1"/>
                </a:solidFill>
              </a:rPr>
              <a:t>biologic </a:t>
            </a:r>
            <a:r>
              <a:rPr lang="en-US" sz="2800" b="1" dirty="0">
                <a:solidFill>
                  <a:schemeClr val="bg1"/>
                </a:solidFill>
              </a:rPr>
              <a:t>m</a:t>
            </a:r>
            <a:r>
              <a:rPr lang="en-US" sz="2800" b="1" dirty="0" smtClean="0">
                <a:solidFill>
                  <a:schemeClr val="bg1"/>
                </a:solidFill>
              </a:rPr>
              <a:t>echanisms </a:t>
            </a:r>
            <a:r>
              <a:rPr lang="en-US" sz="2800" dirty="0">
                <a:solidFill>
                  <a:schemeClr val="bg1"/>
                </a:solidFill>
              </a:rPr>
              <a:t>for </a:t>
            </a:r>
            <a:r>
              <a:rPr lang="en-US" sz="2800" dirty="0" smtClean="0">
                <a:solidFill>
                  <a:schemeClr val="bg1"/>
                </a:solidFill>
              </a:rPr>
              <a:t>physical </a:t>
            </a:r>
            <a:r>
              <a:rPr lang="en-US" sz="2800" dirty="0">
                <a:solidFill>
                  <a:schemeClr val="bg1"/>
                </a:solidFill>
              </a:rPr>
              <a:t>a</a:t>
            </a:r>
            <a:r>
              <a:rPr lang="en-US" sz="2800" dirty="0" smtClean="0">
                <a:solidFill>
                  <a:schemeClr val="bg1"/>
                </a:solidFill>
              </a:rPr>
              <a:t>ctivity </a:t>
            </a:r>
            <a:r>
              <a:rPr lang="en-US" sz="2800" dirty="0">
                <a:solidFill>
                  <a:schemeClr val="bg1"/>
                </a:solidFill>
              </a:rPr>
              <a:t>and </a:t>
            </a:r>
            <a:r>
              <a:rPr lang="en-US" sz="2800" dirty="0" smtClean="0">
                <a:solidFill>
                  <a:schemeClr val="bg1"/>
                </a:solidFill>
              </a:rPr>
              <a:t>cancer </a:t>
            </a:r>
            <a:r>
              <a:rPr lang="en-US" sz="2800" dirty="0">
                <a:solidFill>
                  <a:schemeClr val="bg1"/>
                </a:solidFill>
              </a:rPr>
              <a:t>o</a:t>
            </a:r>
            <a:r>
              <a:rPr lang="en-US" sz="2800" dirty="0" smtClean="0">
                <a:solidFill>
                  <a:schemeClr val="bg1"/>
                </a:solidFill>
              </a:rPr>
              <a:t>utcomes</a:t>
            </a:r>
            <a:endParaRPr lang="en-US" sz="2800" dirty="0">
              <a:solidFill>
                <a:schemeClr val="bg1"/>
              </a:solidFill>
            </a:endParaRPr>
          </a:p>
        </p:txBody>
      </p:sp>
      <p:sp>
        <p:nvSpPr>
          <p:cNvPr id="31" name="TextBox 30"/>
          <p:cNvSpPr txBox="1"/>
          <p:nvPr/>
        </p:nvSpPr>
        <p:spPr>
          <a:xfrm>
            <a:off x="6080982" y="6536253"/>
            <a:ext cx="6156749" cy="307777"/>
          </a:xfrm>
          <a:prstGeom prst="rect">
            <a:avLst/>
          </a:prstGeom>
          <a:noFill/>
        </p:spPr>
        <p:txBody>
          <a:bodyPr wrap="square" rtlCol="0">
            <a:spAutoFit/>
          </a:bodyPr>
          <a:lstStyle/>
          <a:p>
            <a:pPr algn="r"/>
            <a:r>
              <a:rPr lang="en-US" sz="1400" dirty="0"/>
              <a:t>Friedenreich, et al. </a:t>
            </a:r>
            <a:r>
              <a:rPr lang="en-US" sz="1400" i="1" dirty="0"/>
              <a:t>J Molecular Mechanisms </a:t>
            </a:r>
            <a:r>
              <a:rPr lang="en-US" sz="1400" dirty="0" smtClean="0"/>
              <a:t>2017;95:1029-41 (Updated)</a:t>
            </a:r>
            <a:endParaRPr lang="en-US" sz="1400" dirty="0"/>
          </a:p>
        </p:txBody>
      </p:sp>
      <p:sp>
        <p:nvSpPr>
          <p:cNvPr id="32" name="Rounded Rectangle 31"/>
          <p:cNvSpPr/>
          <p:nvPr/>
        </p:nvSpPr>
        <p:spPr>
          <a:xfrm>
            <a:off x="5765894" y="5942340"/>
            <a:ext cx="3534751" cy="441459"/>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t>Suppression of cancer cell viability</a:t>
            </a:r>
            <a:endParaRPr lang="en-US" sz="1400" b="1" dirty="0"/>
          </a:p>
        </p:txBody>
      </p:sp>
      <p:sp>
        <p:nvSpPr>
          <p:cNvPr id="34" name="Rounded Rectangle 33"/>
          <p:cNvSpPr/>
          <p:nvPr/>
        </p:nvSpPr>
        <p:spPr>
          <a:xfrm>
            <a:off x="150412" y="1363378"/>
            <a:ext cx="1720678" cy="1487049"/>
          </a:xfrm>
          <a:prstGeom prst="roundRect">
            <a:avLst/>
          </a:prstGeom>
          <a:solidFill>
            <a:srgbClr val="A11B11"/>
          </a:solidFill>
          <a:ln>
            <a:solidFill>
              <a:srgbClr val="A11B11"/>
            </a:solidFill>
          </a:ln>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2000" b="1" dirty="0" smtClean="0"/>
              <a:t>Patient genetics &amp; tumor subtype</a:t>
            </a:r>
            <a:endParaRPr lang="en-US" sz="2000" b="1" dirty="0"/>
          </a:p>
        </p:txBody>
      </p:sp>
      <p:grpSp>
        <p:nvGrpSpPr>
          <p:cNvPr id="15" name="Group 14"/>
          <p:cNvGrpSpPr/>
          <p:nvPr/>
        </p:nvGrpSpPr>
        <p:grpSpPr>
          <a:xfrm>
            <a:off x="5731817" y="1881584"/>
            <a:ext cx="3588667" cy="1241377"/>
            <a:chOff x="3969090" y="2796453"/>
            <a:chExt cx="3588667" cy="1241377"/>
          </a:xfrm>
        </p:grpSpPr>
        <p:sp>
          <p:nvSpPr>
            <p:cNvPr id="78" name="Rounded Rectangle 77"/>
            <p:cNvSpPr/>
            <p:nvPr/>
          </p:nvSpPr>
          <p:spPr>
            <a:xfrm>
              <a:off x="3969090" y="2796453"/>
              <a:ext cx="3588667" cy="1241377"/>
            </a:xfrm>
            <a:prstGeom prst="roundRect">
              <a:avLst/>
            </a:prstGeom>
          </p:spPr>
          <p:style>
            <a:lnRef idx="3">
              <a:schemeClr val="lt1"/>
            </a:lnRef>
            <a:fillRef idx="1">
              <a:schemeClr val="accent4"/>
            </a:fillRef>
            <a:effectRef idx="1">
              <a:schemeClr val="accent4"/>
            </a:effectRef>
            <a:fontRef idx="minor">
              <a:schemeClr val="lt1"/>
            </a:fontRef>
          </p:style>
          <p:txBody>
            <a:bodyPr tIns="0" bIns="0" rtlCol="0" anchor="ctr"/>
            <a:lstStyle/>
            <a:p>
              <a:pPr algn="ctr"/>
              <a:r>
                <a:rPr lang="en-US" b="1" dirty="0" smtClean="0"/>
                <a:t>Body Fat</a:t>
              </a:r>
              <a:endParaRPr lang="en-US" dirty="0"/>
            </a:p>
            <a:p>
              <a:pPr algn="ctr"/>
              <a:r>
                <a:rPr lang="en-US" sz="1600" dirty="0"/>
                <a:t>pro-inflammatory cytokines, leptin, adiponectin, insulin resistance indicators, aromatase</a:t>
              </a:r>
            </a:p>
          </p:txBody>
        </p:sp>
        <p:sp>
          <p:nvSpPr>
            <p:cNvPr id="35" name="Left Bracket 34"/>
            <p:cNvSpPr/>
            <p:nvPr/>
          </p:nvSpPr>
          <p:spPr>
            <a:xfrm>
              <a:off x="4117578" y="3151996"/>
              <a:ext cx="154946" cy="735839"/>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8" name="Left Bracket 37"/>
            <p:cNvSpPr/>
            <p:nvPr/>
          </p:nvSpPr>
          <p:spPr>
            <a:xfrm flipH="1">
              <a:off x="7229475" y="3183433"/>
              <a:ext cx="173916" cy="735839"/>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79" name="Rounded Rectangle 78"/>
          <p:cNvSpPr/>
          <p:nvPr/>
        </p:nvSpPr>
        <p:spPr>
          <a:xfrm>
            <a:off x="5731817" y="3166279"/>
            <a:ext cx="3637935" cy="995059"/>
          </a:xfrm>
          <a:prstGeom prst="round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b="1" dirty="0"/>
              <a:t>Skeletal </a:t>
            </a:r>
            <a:r>
              <a:rPr lang="en-US" b="1" dirty="0" smtClean="0"/>
              <a:t>muscle</a:t>
            </a:r>
          </a:p>
          <a:p>
            <a:pPr algn="ctr"/>
            <a:r>
              <a:rPr lang="en-US" sz="1600" dirty="0" smtClean="0"/>
              <a:t>anti-inflammatory </a:t>
            </a:r>
            <a:r>
              <a:rPr lang="en-US" sz="1600" dirty="0" err="1"/>
              <a:t>myokines</a:t>
            </a:r>
            <a:r>
              <a:rPr lang="en-US" sz="1600" dirty="0"/>
              <a:t>, insulin sensitivity indicators</a:t>
            </a:r>
          </a:p>
        </p:txBody>
      </p:sp>
      <p:cxnSp>
        <p:nvCxnSpPr>
          <p:cNvPr id="40" name="Straight Arrow Connector 39"/>
          <p:cNvCxnSpPr>
            <a:endCxn id="7" idx="1"/>
          </p:cNvCxnSpPr>
          <p:nvPr/>
        </p:nvCxnSpPr>
        <p:spPr>
          <a:xfrm flipV="1">
            <a:off x="2497199" y="3250020"/>
            <a:ext cx="695469" cy="213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0" idx="2"/>
            <a:endCxn id="7" idx="0"/>
          </p:cNvCxnSpPr>
          <p:nvPr/>
        </p:nvCxnSpPr>
        <p:spPr>
          <a:xfrm>
            <a:off x="4380453" y="1494150"/>
            <a:ext cx="0" cy="14302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Left Bracket 54"/>
          <p:cNvSpPr/>
          <p:nvPr/>
        </p:nvSpPr>
        <p:spPr>
          <a:xfrm>
            <a:off x="5880305" y="3417975"/>
            <a:ext cx="200677" cy="641892"/>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6" name="Left Bracket 55"/>
          <p:cNvSpPr/>
          <p:nvPr/>
        </p:nvSpPr>
        <p:spPr>
          <a:xfrm flipH="1">
            <a:off x="8953868" y="3417975"/>
            <a:ext cx="212249" cy="620670"/>
          </a:xfrm>
          <a:prstGeom prst="leftBracket">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66" name="Straight Arrow Connector 65"/>
          <p:cNvCxnSpPr>
            <a:endCxn id="71" idx="0"/>
          </p:cNvCxnSpPr>
          <p:nvPr/>
        </p:nvCxnSpPr>
        <p:spPr>
          <a:xfrm>
            <a:off x="2606627" y="3258004"/>
            <a:ext cx="1773826" cy="16226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3192668" y="4880639"/>
            <a:ext cx="2375569" cy="5968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chemeClr val="bg1"/>
                </a:solidFill>
              </a:rPr>
              <a:t>Biomarkers</a:t>
            </a:r>
            <a:endParaRPr lang="en-US" sz="2000" b="1" dirty="0">
              <a:solidFill>
                <a:schemeClr val="bg1"/>
              </a:solidFill>
            </a:endParaRPr>
          </a:p>
        </p:txBody>
      </p:sp>
      <p:cxnSp>
        <p:nvCxnSpPr>
          <p:cNvPr id="75" name="Straight Arrow Connector 74"/>
          <p:cNvCxnSpPr>
            <a:stCxn id="93" idx="3"/>
            <a:endCxn id="8" idx="2"/>
          </p:cNvCxnSpPr>
          <p:nvPr/>
        </p:nvCxnSpPr>
        <p:spPr>
          <a:xfrm flipV="1">
            <a:off x="9300645" y="3680271"/>
            <a:ext cx="1723992" cy="17687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8" idx="1"/>
          </p:cNvCxnSpPr>
          <p:nvPr/>
        </p:nvCxnSpPr>
        <p:spPr>
          <a:xfrm flipV="1">
            <a:off x="9369752" y="3182742"/>
            <a:ext cx="640519" cy="9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22" idx="3"/>
            <a:endCxn id="8" idx="0"/>
          </p:cNvCxnSpPr>
          <p:nvPr/>
        </p:nvCxnSpPr>
        <p:spPr>
          <a:xfrm>
            <a:off x="9250093" y="1203989"/>
            <a:ext cx="1774544" cy="14812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 idx="2"/>
          </p:cNvCxnSpPr>
          <p:nvPr/>
        </p:nvCxnSpPr>
        <p:spPr>
          <a:xfrm flipV="1">
            <a:off x="4366888" y="3575627"/>
            <a:ext cx="13565" cy="13129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eileenshaw\AppData\Local\Microsoft\Windows\Temporary Internet Files\Content.IE5\NMA31CL3\Running_icon_-_Noun_Project_22889.svg[1].png"/>
          <p:cNvPicPr>
            <a:picLocks noChangeAspect="1" noChangeArrowheads="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15791" y="2685212"/>
            <a:ext cx="1489679" cy="148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82"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85051" y="1112141"/>
            <a:ext cx="11355111" cy="4728302"/>
            <a:chOff x="299885" y="1279946"/>
            <a:chExt cx="8814305" cy="4608855"/>
          </a:xfrm>
        </p:grpSpPr>
        <p:sp>
          <p:nvSpPr>
            <p:cNvPr id="43" name="Rectangle 42"/>
            <p:cNvSpPr/>
            <p:nvPr/>
          </p:nvSpPr>
          <p:spPr>
            <a:xfrm>
              <a:off x="3816241" y="1290530"/>
              <a:ext cx="313311" cy="4566285"/>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400" b="1" i="1" cap="all" dirty="0"/>
                <a:t>	Treatment</a:t>
              </a:r>
            </a:p>
          </p:txBody>
        </p:sp>
        <p:sp>
          <p:nvSpPr>
            <p:cNvPr id="89" name="Rectangle 88"/>
            <p:cNvSpPr/>
            <p:nvPr/>
          </p:nvSpPr>
          <p:spPr>
            <a:xfrm>
              <a:off x="7079544" y="1301114"/>
              <a:ext cx="708378" cy="4566286"/>
            </a:xfrm>
            <a:prstGeom prst="rect">
              <a:avLst/>
            </a:prstGeom>
            <a:solidFill>
              <a:srgbClr val="F6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0" name="Rounded Rectangle 319"/>
            <p:cNvSpPr/>
            <p:nvPr/>
          </p:nvSpPr>
          <p:spPr>
            <a:xfrm>
              <a:off x="4242818" y="2490267"/>
              <a:ext cx="1732523" cy="1357598"/>
            </a:xfrm>
            <a:prstGeom prst="round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0" name="Elbow Connector 89"/>
            <p:cNvCxnSpPr>
              <a:endCxn id="244" idx="2"/>
            </p:cNvCxnSpPr>
            <p:nvPr/>
          </p:nvCxnSpPr>
          <p:spPr>
            <a:xfrm>
              <a:off x="1789780" y="3622017"/>
              <a:ext cx="3901970" cy="132"/>
            </a:xfrm>
            <a:prstGeom prst="bentConnector4">
              <a:avLst>
                <a:gd name="adj1" fmla="val -747"/>
                <a:gd name="adj2" fmla="val 649319697"/>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5" name="Rectangle 294"/>
            <p:cNvSpPr/>
            <p:nvPr/>
          </p:nvSpPr>
          <p:spPr>
            <a:xfrm>
              <a:off x="7597422" y="1301115"/>
              <a:ext cx="708378" cy="45662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p:cNvSpPr/>
            <p:nvPr/>
          </p:nvSpPr>
          <p:spPr>
            <a:xfrm>
              <a:off x="8199790" y="1301114"/>
              <a:ext cx="914400" cy="45662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5" name="TextBox 224"/>
            <p:cNvSpPr txBox="1"/>
            <p:nvPr/>
          </p:nvSpPr>
          <p:spPr>
            <a:xfrm>
              <a:off x="439307" y="5519469"/>
              <a:ext cx="3097048" cy="369332"/>
            </a:xfrm>
            <a:prstGeom prst="rect">
              <a:avLst/>
            </a:prstGeom>
            <a:noFill/>
          </p:spPr>
          <p:txBody>
            <a:bodyPr wrap="square" rtlCol="0">
              <a:spAutoFit/>
            </a:bodyPr>
            <a:lstStyle/>
            <a:p>
              <a:pPr algn="ctr"/>
              <a:r>
                <a:rPr lang="en-US" b="1" i="1" dirty="0">
                  <a:solidFill>
                    <a:schemeClr val="accent1">
                      <a:lumMod val="75000"/>
                    </a:schemeClr>
                  </a:solidFill>
                </a:rPr>
                <a:t>Pre-diagnosis Physical Activity</a:t>
              </a:r>
              <a:endParaRPr lang="en-CA" b="1" i="1" dirty="0">
                <a:solidFill>
                  <a:schemeClr val="accent1">
                    <a:lumMod val="75000"/>
                  </a:schemeClr>
                </a:solidFill>
              </a:endParaRPr>
            </a:p>
          </p:txBody>
        </p:sp>
        <p:sp>
          <p:nvSpPr>
            <p:cNvPr id="296" name="TextBox 295"/>
            <p:cNvSpPr txBox="1"/>
            <p:nvPr/>
          </p:nvSpPr>
          <p:spPr>
            <a:xfrm>
              <a:off x="4420894" y="1301115"/>
              <a:ext cx="1772469" cy="461665"/>
            </a:xfrm>
            <a:prstGeom prst="rect">
              <a:avLst/>
            </a:prstGeom>
            <a:noFill/>
          </p:spPr>
          <p:txBody>
            <a:bodyPr wrap="square" rtlCol="0" anchor="ctr">
              <a:spAutoFit/>
            </a:bodyPr>
            <a:lstStyle/>
            <a:p>
              <a:r>
                <a:rPr lang="en-US" sz="2400" b="1" i="1" dirty="0"/>
                <a:t>Recurrence </a:t>
              </a:r>
            </a:p>
          </p:txBody>
        </p:sp>
        <p:sp>
          <p:nvSpPr>
            <p:cNvPr id="298" name="TextBox 297"/>
            <p:cNvSpPr txBox="1"/>
            <p:nvPr/>
          </p:nvSpPr>
          <p:spPr>
            <a:xfrm>
              <a:off x="324325" y="1301115"/>
              <a:ext cx="2832212" cy="461665"/>
            </a:xfrm>
            <a:prstGeom prst="rect">
              <a:avLst/>
            </a:prstGeom>
            <a:noFill/>
          </p:spPr>
          <p:txBody>
            <a:bodyPr wrap="square" rtlCol="0" anchor="ctr">
              <a:spAutoFit/>
            </a:bodyPr>
            <a:lstStyle/>
            <a:p>
              <a:pPr algn="ctr"/>
              <a:r>
                <a:rPr lang="en-US" sz="2400" b="1" i="1" dirty="0"/>
                <a:t>Incidence</a:t>
              </a:r>
            </a:p>
          </p:txBody>
        </p:sp>
        <p:sp>
          <p:nvSpPr>
            <p:cNvPr id="8" name="Rectangle 7"/>
            <p:cNvSpPr/>
            <p:nvPr/>
          </p:nvSpPr>
          <p:spPr>
            <a:xfrm>
              <a:off x="8656990" y="1301115"/>
              <a:ext cx="452896" cy="4550230"/>
            </a:xfrm>
            <a:prstGeom prst="rect">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vert="vert270" rtlCol="0" anchor="ctr"/>
            <a:lstStyle/>
            <a:p>
              <a:r>
                <a:rPr lang="en-US" sz="1400" b="1" i="1" cap="all" dirty="0"/>
                <a:t>      	COLORECTAL CANCER-SPECIFIC  death</a:t>
              </a:r>
            </a:p>
          </p:txBody>
        </p:sp>
        <p:grpSp>
          <p:nvGrpSpPr>
            <p:cNvPr id="236" name="Group 235"/>
            <p:cNvGrpSpPr/>
            <p:nvPr/>
          </p:nvGrpSpPr>
          <p:grpSpPr>
            <a:xfrm>
              <a:off x="6976310" y="1617292"/>
              <a:ext cx="1784696" cy="587225"/>
              <a:chOff x="7105114" y="690433"/>
              <a:chExt cx="1784696" cy="587225"/>
            </a:xfrm>
          </p:grpSpPr>
          <p:sp>
            <p:nvSpPr>
              <p:cNvPr id="130" name="TextBox 129"/>
              <p:cNvSpPr txBox="1"/>
              <p:nvPr/>
            </p:nvSpPr>
            <p:spPr>
              <a:xfrm>
                <a:off x="7682400" y="690433"/>
                <a:ext cx="646194" cy="570003"/>
              </a:xfrm>
              <a:prstGeom prst="rect">
                <a:avLst/>
              </a:prstGeom>
              <a:noFill/>
            </p:spPr>
            <p:txBody>
              <a:bodyPr wrap="square" rtlCol="0">
                <a:spAutoFit/>
              </a:bodyPr>
              <a:lstStyle/>
              <a:p>
                <a:pPr algn="ctr"/>
                <a:r>
                  <a:rPr lang="en-US" sz="1600" i="1" dirty="0"/>
                  <a:t>Stage</a:t>
                </a:r>
              </a:p>
              <a:p>
                <a:pPr algn="ctr"/>
                <a:r>
                  <a:rPr lang="en-US" sz="1600" i="1" dirty="0"/>
                  <a:t>II → II</a:t>
                </a:r>
                <a:r>
                  <a:rPr lang="en-US" sz="1400" i="1" dirty="0"/>
                  <a:t>I</a:t>
                </a:r>
                <a:endParaRPr lang="en-CA" sz="1400" i="1" dirty="0"/>
              </a:p>
            </p:txBody>
          </p:sp>
          <p:sp>
            <p:nvSpPr>
              <p:cNvPr id="99" name="TextBox 98"/>
              <p:cNvSpPr txBox="1"/>
              <p:nvPr/>
            </p:nvSpPr>
            <p:spPr>
              <a:xfrm>
                <a:off x="7105114" y="707656"/>
                <a:ext cx="621112" cy="570002"/>
              </a:xfrm>
              <a:prstGeom prst="rect">
                <a:avLst/>
              </a:prstGeom>
              <a:noFill/>
            </p:spPr>
            <p:txBody>
              <a:bodyPr wrap="square" rtlCol="0">
                <a:spAutoFit/>
              </a:bodyPr>
              <a:lstStyle/>
              <a:p>
                <a:pPr algn="ctr"/>
                <a:r>
                  <a:rPr lang="en-US" sz="1600" i="1" dirty="0"/>
                  <a:t>Stage</a:t>
                </a:r>
              </a:p>
              <a:p>
                <a:pPr algn="ctr"/>
                <a:r>
                  <a:rPr lang="en-US" sz="1600" i="1" dirty="0"/>
                  <a:t>I</a:t>
                </a:r>
                <a:endParaRPr lang="en-CA" sz="1600" i="1" dirty="0"/>
              </a:p>
            </p:txBody>
          </p:sp>
          <p:sp>
            <p:nvSpPr>
              <p:cNvPr id="101" name="TextBox 100"/>
              <p:cNvSpPr txBox="1"/>
              <p:nvPr/>
            </p:nvSpPr>
            <p:spPr>
              <a:xfrm>
                <a:off x="8243616" y="707656"/>
                <a:ext cx="646194" cy="570002"/>
              </a:xfrm>
              <a:prstGeom prst="rect">
                <a:avLst/>
              </a:prstGeom>
              <a:noFill/>
            </p:spPr>
            <p:txBody>
              <a:bodyPr wrap="square" rtlCol="0">
                <a:spAutoFit/>
              </a:bodyPr>
              <a:lstStyle/>
              <a:p>
                <a:pPr algn="ctr"/>
                <a:r>
                  <a:rPr lang="en-US" sz="1600" i="1" dirty="0"/>
                  <a:t>Stage</a:t>
                </a:r>
              </a:p>
              <a:p>
                <a:pPr algn="ctr"/>
                <a:r>
                  <a:rPr lang="en-US" sz="1600" i="1" dirty="0"/>
                  <a:t>IV</a:t>
                </a:r>
                <a:endParaRPr lang="en-CA" sz="1600" i="1" dirty="0"/>
              </a:p>
            </p:txBody>
          </p:sp>
        </p:grpSp>
        <p:sp>
          <p:nvSpPr>
            <p:cNvPr id="96" name="TextBox 95"/>
            <p:cNvSpPr txBox="1"/>
            <p:nvPr/>
          </p:nvSpPr>
          <p:spPr>
            <a:xfrm>
              <a:off x="4194533" y="5515291"/>
              <a:ext cx="3156570" cy="369332"/>
            </a:xfrm>
            <a:prstGeom prst="rect">
              <a:avLst/>
            </a:prstGeom>
            <a:noFill/>
          </p:spPr>
          <p:txBody>
            <a:bodyPr wrap="square" rtlCol="0">
              <a:spAutoFit/>
            </a:bodyPr>
            <a:lstStyle/>
            <a:p>
              <a:pPr algn="ctr"/>
              <a:r>
                <a:rPr lang="en-US" b="1" i="1" dirty="0">
                  <a:solidFill>
                    <a:schemeClr val="accent1">
                      <a:lumMod val="75000"/>
                    </a:schemeClr>
                  </a:solidFill>
                </a:rPr>
                <a:t>Post-diagnosis Physical Activity</a:t>
              </a:r>
              <a:endParaRPr lang="en-CA" b="1" i="1" dirty="0">
                <a:solidFill>
                  <a:schemeClr val="accent1">
                    <a:lumMod val="75000"/>
                  </a:schemeClr>
                </a:solidFill>
              </a:endParaRPr>
            </a:p>
          </p:txBody>
        </p:sp>
        <p:grpSp>
          <p:nvGrpSpPr>
            <p:cNvPr id="12" name="Group 11"/>
            <p:cNvGrpSpPr/>
            <p:nvPr/>
          </p:nvGrpSpPr>
          <p:grpSpPr>
            <a:xfrm>
              <a:off x="299885" y="2490159"/>
              <a:ext cx="8292124" cy="1400536"/>
              <a:chOff x="297494" y="2223970"/>
              <a:chExt cx="8292124" cy="1400536"/>
            </a:xfrm>
          </p:grpSpPr>
          <p:sp>
            <p:nvSpPr>
              <p:cNvPr id="5" name="TextBox 4"/>
              <p:cNvSpPr txBox="1"/>
              <p:nvPr/>
            </p:nvSpPr>
            <p:spPr>
              <a:xfrm>
                <a:off x="333254" y="3324504"/>
                <a:ext cx="1265083" cy="300002"/>
              </a:xfrm>
              <a:prstGeom prst="rect">
                <a:avLst/>
              </a:prstGeom>
              <a:noFill/>
            </p:spPr>
            <p:txBody>
              <a:bodyPr wrap="square" rtlCol="0">
                <a:spAutoFit/>
              </a:bodyPr>
              <a:lstStyle/>
              <a:p>
                <a:r>
                  <a:rPr lang="en-US" sz="1400" i="1" dirty="0">
                    <a:solidFill>
                      <a:schemeClr val="accent6">
                        <a:lumMod val="75000"/>
                      </a:schemeClr>
                    </a:solidFill>
                  </a:rPr>
                  <a:t>Field cancerization</a:t>
                </a:r>
                <a:endParaRPr lang="en-CA" sz="1400" i="1" dirty="0">
                  <a:solidFill>
                    <a:schemeClr val="accent6">
                      <a:lumMod val="75000"/>
                    </a:schemeClr>
                  </a:solidFill>
                </a:endParaRPr>
              </a:p>
            </p:txBody>
          </p:sp>
          <p:grpSp>
            <p:nvGrpSpPr>
              <p:cNvPr id="2" name="Group 1"/>
              <p:cNvGrpSpPr/>
              <p:nvPr/>
            </p:nvGrpSpPr>
            <p:grpSpPr>
              <a:xfrm>
                <a:off x="297494" y="2223970"/>
                <a:ext cx="8292124" cy="1336841"/>
                <a:chOff x="310870" y="2563346"/>
                <a:chExt cx="8292124" cy="1336841"/>
              </a:xfrm>
            </p:grpSpPr>
            <p:grpSp>
              <p:nvGrpSpPr>
                <p:cNvPr id="307" name="Group 306"/>
                <p:cNvGrpSpPr/>
                <p:nvPr/>
              </p:nvGrpSpPr>
              <p:grpSpPr>
                <a:xfrm>
                  <a:off x="310870" y="2563346"/>
                  <a:ext cx="3167943" cy="1336841"/>
                  <a:chOff x="52624" y="3166668"/>
                  <a:chExt cx="3167943" cy="1336841"/>
                </a:xfrm>
              </p:grpSpPr>
              <p:sp>
                <p:nvSpPr>
                  <p:cNvPr id="293" name="Rounded Rectangle 292"/>
                  <p:cNvSpPr/>
                  <p:nvPr/>
                </p:nvSpPr>
                <p:spPr>
                  <a:xfrm>
                    <a:off x="2572931" y="3278906"/>
                    <a:ext cx="647636" cy="1122822"/>
                  </a:xfrm>
                  <a:prstGeom prst="roundRect">
                    <a:avLst/>
                  </a:prstGeom>
                  <a:solidFill>
                    <a:schemeClr val="accent2">
                      <a:lumMod val="40000"/>
                      <a:lumOff val="60000"/>
                    </a:schemeClr>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 name="Rounded Rectangle 3"/>
                  <p:cNvSpPr/>
                  <p:nvPr/>
                </p:nvSpPr>
                <p:spPr>
                  <a:xfrm>
                    <a:off x="1864518" y="3278907"/>
                    <a:ext cx="585465" cy="1156831"/>
                  </a:xfrm>
                  <a:prstGeom prst="round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nvGrpSpPr>
                  <p:cNvPr id="237" name="Group 236"/>
                  <p:cNvGrpSpPr/>
                  <p:nvPr/>
                </p:nvGrpSpPr>
                <p:grpSpPr>
                  <a:xfrm>
                    <a:off x="52624" y="3166668"/>
                    <a:ext cx="3085214" cy="1336841"/>
                    <a:chOff x="52624" y="3166668"/>
                    <a:chExt cx="3085214" cy="1336841"/>
                  </a:xfrm>
                </p:grpSpPr>
                <p:sp>
                  <p:nvSpPr>
                    <p:cNvPr id="228" name="Rounded Rectangle 227"/>
                    <p:cNvSpPr/>
                    <p:nvPr/>
                  </p:nvSpPr>
                  <p:spPr>
                    <a:xfrm>
                      <a:off x="52624" y="3166668"/>
                      <a:ext cx="1730818" cy="1336841"/>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0" name="Group 59"/>
                    <p:cNvGrpSpPr/>
                    <p:nvPr/>
                  </p:nvGrpSpPr>
                  <p:grpSpPr>
                    <a:xfrm>
                      <a:off x="147494" y="3422251"/>
                      <a:ext cx="2990344" cy="876406"/>
                      <a:chOff x="162924" y="3284148"/>
                      <a:chExt cx="2990344" cy="876406"/>
                    </a:xfrm>
                  </p:grpSpPr>
                  <p:grpSp>
                    <p:nvGrpSpPr>
                      <p:cNvPr id="17" name="Group 17"/>
                      <p:cNvGrpSpPr>
                        <a:grpSpLocks/>
                      </p:cNvGrpSpPr>
                      <p:nvPr/>
                    </p:nvGrpSpPr>
                    <p:grpSpPr bwMode="auto">
                      <a:xfrm>
                        <a:off x="162924" y="3284149"/>
                        <a:ext cx="1047412" cy="807041"/>
                        <a:chOff x="2265803" y="2123315"/>
                        <a:chExt cx="3205183" cy="2932441"/>
                      </a:xfrm>
                    </p:grpSpPr>
                    <p:pic>
                      <p:nvPicPr>
                        <p:cNvPr id="18"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5803" y="2510566"/>
                          <a:ext cx="1035852" cy="253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1654" y="2123315"/>
                          <a:ext cx="1045369" cy="293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2250" y="2519334"/>
                          <a:ext cx="1228736" cy="253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a:off x="3195796" y="4115989"/>
                          <a:ext cx="37072" cy="348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3214332" y="4073338"/>
                          <a:ext cx="37072" cy="348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4191695" y="4112111"/>
                          <a:ext cx="37072" cy="368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214332" y="4315673"/>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200851" y="4214861"/>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4191695" y="4214861"/>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205176" y="4315673"/>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200121" y="4075276"/>
                          <a:ext cx="37072" cy="3683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Connector 28"/>
                        <p:cNvCxnSpPr/>
                        <p:nvPr/>
                      </p:nvCxnSpPr>
                      <p:spPr>
                        <a:xfrm>
                          <a:off x="2265911" y="5046621"/>
                          <a:ext cx="3205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366161" y="3512963"/>
                        <a:ext cx="626445" cy="4305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Normal Tissue</a:t>
                        </a:r>
                      </a:p>
                    </p:txBody>
                  </p:sp>
                  <p:sp>
                    <p:nvSpPr>
                      <p:cNvPr id="35" name="Rectangle 34"/>
                      <p:cNvSpPr/>
                      <p:nvPr/>
                    </p:nvSpPr>
                    <p:spPr>
                      <a:xfrm>
                        <a:off x="1310875" y="3293674"/>
                        <a:ext cx="414783" cy="866880"/>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000" dirty="0"/>
                          <a:t>Aberrant crypt foci</a:t>
                        </a:r>
                      </a:p>
                    </p:txBody>
                  </p:sp>
                  <p:sp>
                    <p:nvSpPr>
                      <p:cNvPr id="37" name="Rectangle 36"/>
                      <p:cNvSpPr/>
                      <p:nvPr/>
                    </p:nvSpPr>
                    <p:spPr>
                      <a:xfrm>
                        <a:off x="1932013" y="3293674"/>
                        <a:ext cx="444080" cy="866879"/>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200" dirty="0"/>
                          <a:t>Adenoma</a:t>
                        </a:r>
                      </a:p>
                    </p:txBody>
                  </p:sp>
                  <p:cxnSp>
                    <p:nvCxnSpPr>
                      <p:cNvPr id="38" name="Straight Arrow Connector 37"/>
                      <p:cNvCxnSpPr>
                        <a:stCxn id="35" idx="3"/>
                        <a:endCxn id="37" idx="1"/>
                      </p:cNvCxnSpPr>
                      <p:nvPr/>
                    </p:nvCxnSpPr>
                    <p:spPr>
                      <a:xfrm>
                        <a:off x="1725658" y="3727114"/>
                        <a:ext cx="2063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671087" y="3284148"/>
                        <a:ext cx="482181" cy="866881"/>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200" dirty="0"/>
                          <a:t>Adeno-carcinoma</a:t>
                        </a:r>
                      </a:p>
                    </p:txBody>
                  </p:sp>
                  <p:cxnSp>
                    <p:nvCxnSpPr>
                      <p:cNvPr id="77" name="Straight Arrow Connector 76"/>
                      <p:cNvCxnSpPr>
                        <a:stCxn id="37" idx="3"/>
                        <a:endCxn id="76" idx="1"/>
                      </p:cNvCxnSpPr>
                      <p:nvPr/>
                    </p:nvCxnSpPr>
                    <p:spPr>
                      <a:xfrm flipV="1">
                        <a:off x="2376093" y="3717589"/>
                        <a:ext cx="294994"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1" idx="3"/>
                        <a:endCxn id="35" idx="1"/>
                      </p:cNvCxnSpPr>
                      <p:nvPr/>
                    </p:nvCxnSpPr>
                    <p:spPr>
                      <a:xfrm flipV="1">
                        <a:off x="992606" y="3727114"/>
                        <a:ext cx="318269" cy="10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306" name="Group 305"/>
                <p:cNvGrpSpPr/>
                <p:nvPr/>
              </p:nvGrpSpPr>
              <p:grpSpPr>
                <a:xfrm>
                  <a:off x="4358116" y="2675584"/>
                  <a:ext cx="4244878" cy="1156832"/>
                  <a:chOff x="3816050" y="2562295"/>
                  <a:chExt cx="4244878" cy="1156832"/>
                </a:xfrm>
              </p:grpSpPr>
              <p:sp>
                <p:nvSpPr>
                  <p:cNvPr id="289" name="Rounded Rectangle 288"/>
                  <p:cNvSpPr/>
                  <p:nvPr/>
                </p:nvSpPr>
                <p:spPr>
                  <a:xfrm>
                    <a:off x="5529271" y="2562296"/>
                    <a:ext cx="608202" cy="1156830"/>
                  </a:xfrm>
                  <a:prstGeom prst="roundRect">
                    <a:avLst/>
                  </a:prstGeom>
                  <a:solidFill>
                    <a:schemeClr val="accent6">
                      <a:lumMod val="40000"/>
                      <a:lumOff val="60000"/>
                    </a:schemeClr>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91" name="Rounded Rectangle 290"/>
                  <p:cNvSpPr/>
                  <p:nvPr/>
                </p:nvSpPr>
                <p:spPr>
                  <a:xfrm>
                    <a:off x="6253451" y="2562295"/>
                    <a:ext cx="621906" cy="1156832"/>
                  </a:xfrm>
                  <a:prstGeom prst="roundRect">
                    <a:avLst/>
                  </a:prstGeom>
                  <a:solidFill>
                    <a:schemeClr val="accent2">
                      <a:lumMod val="40000"/>
                      <a:lumOff val="60000"/>
                    </a:schemeClr>
                  </a:solidFill>
                  <a:ln>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62" name="Straight Arrow Connector 161"/>
                  <p:cNvCxnSpPr>
                    <a:stCxn id="247" idx="3"/>
                  </p:cNvCxnSpPr>
                  <p:nvPr/>
                </p:nvCxnSpPr>
                <p:spPr>
                  <a:xfrm flipV="1">
                    <a:off x="6805494" y="3132419"/>
                    <a:ext cx="1255434" cy="1618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39" name="Group 238"/>
                  <p:cNvGrpSpPr/>
                  <p:nvPr/>
                </p:nvGrpSpPr>
                <p:grpSpPr>
                  <a:xfrm>
                    <a:off x="3816050" y="2705641"/>
                    <a:ext cx="2989444" cy="876406"/>
                    <a:chOff x="152400" y="3168814"/>
                    <a:chExt cx="2989444" cy="876406"/>
                  </a:xfrm>
                </p:grpSpPr>
                <p:grpSp>
                  <p:nvGrpSpPr>
                    <p:cNvPr id="241" name="Group 17"/>
                    <p:cNvGrpSpPr>
                      <a:grpSpLocks/>
                    </p:cNvGrpSpPr>
                    <p:nvPr/>
                  </p:nvGrpSpPr>
                  <p:grpSpPr bwMode="auto">
                    <a:xfrm>
                      <a:off x="152400" y="3168814"/>
                      <a:ext cx="1047412" cy="809453"/>
                      <a:chOff x="2233599" y="1704234"/>
                      <a:chExt cx="3205182" cy="2941205"/>
                    </a:xfrm>
                  </p:grpSpPr>
                  <p:pic>
                    <p:nvPicPr>
                      <p:cNvPr id="249" name="Picture 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33599" y="2095882"/>
                        <a:ext cx="1035851" cy="25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9449" y="1704234"/>
                        <a:ext cx="1045369" cy="294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10045" y="2100252"/>
                        <a:ext cx="1228736" cy="25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Oval 251"/>
                      <p:cNvSpPr/>
                      <p:nvPr/>
                    </p:nvSpPr>
                    <p:spPr>
                      <a:xfrm>
                        <a:off x="3195796" y="4115989"/>
                        <a:ext cx="37072" cy="348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p:nvPr/>
                    </p:nvSpPr>
                    <p:spPr>
                      <a:xfrm>
                        <a:off x="3214332" y="4073338"/>
                        <a:ext cx="37072" cy="3489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p:nvPr/>
                    </p:nvSpPr>
                    <p:spPr>
                      <a:xfrm>
                        <a:off x="4191695" y="4112111"/>
                        <a:ext cx="37072" cy="3683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p:nvPr/>
                    </p:nvSpPr>
                    <p:spPr>
                      <a:xfrm>
                        <a:off x="3214332" y="4315673"/>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p:nvPr/>
                    </p:nvSpPr>
                    <p:spPr>
                      <a:xfrm>
                        <a:off x="3200851" y="4214861"/>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p:nvPr/>
                    </p:nvSpPr>
                    <p:spPr>
                      <a:xfrm>
                        <a:off x="4191695" y="4214861"/>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p:nvPr/>
                    </p:nvSpPr>
                    <p:spPr>
                      <a:xfrm>
                        <a:off x="4205176" y="4315673"/>
                        <a:ext cx="37072" cy="36836"/>
                      </a:xfrm>
                      <a:prstGeom prst="ellipse">
                        <a:avLst/>
                      </a:prstGeom>
                      <a:solidFill>
                        <a:srgbClr val="EC4A7C"/>
                      </a:solidFill>
                      <a:ln>
                        <a:solidFill>
                          <a:srgbClr val="EC4A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p:nvPr/>
                    </p:nvSpPr>
                    <p:spPr>
                      <a:xfrm>
                        <a:off x="4200121" y="4075276"/>
                        <a:ext cx="37072" cy="3683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0" name="Straight Connector 259"/>
                      <p:cNvCxnSpPr/>
                      <p:nvPr/>
                    </p:nvCxnSpPr>
                    <p:spPr>
                      <a:xfrm>
                        <a:off x="2233599" y="4641371"/>
                        <a:ext cx="32050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2" name="Rectangle 241"/>
                    <p:cNvSpPr/>
                    <p:nvPr/>
                  </p:nvSpPr>
                  <p:spPr>
                    <a:xfrm>
                      <a:off x="362256" y="3397627"/>
                      <a:ext cx="626445" cy="4305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t>Normal Tissue</a:t>
                      </a:r>
                    </a:p>
                  </p:txBody>
                </p:sp>
                <p:sp>
                  <p:nvSpPr>
                    <p:cNvPr id="244" name="Rectangle 243"/>
                    <p:cNvSpPr/>
                    <p:nvPr/>
                  </p:nvSpPr>
                  <p:spPr>
                    <a:xfrm>
                      <a:off x="1289627" y="3178339"/>
                      <a:ext cx="414783" cy="866881"/>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000" dirty="0"/>
                        <a:t>Aberrant crypt foci</a:t>
                      </a:r>
                    </a:p>
                  </p:txBody>
                </p:sp>
                <p:sp>
                  <p:nvSpPr>
                    <p:cNvPr id="245" name="Rectangle 244"/>
                    <p:cNvSpPr/>
                    <p:nvPr/>
                  </p:nvSpPr>
                  <p:spPr>
                    <a:xfrm>
                      <a:off x="1950633" y="3178337"/>
                      <a:ext cx="444080" cy="866880"/>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200" dirty="0"/>
                        <a:t>Adenoma</a:t>
                      </a:r>
                    </a:p>
                  </p:txBody>
                </p:sp>
                <p:cxnSp>
                  <p:nvCxnSpPr>
                    <p:cNvPr id="246" name="Straight Arrow Connector 245"/>
                    <p:cNvCxnSpPr>
                      <a:stCxn id="244" idx="3"/>
                      <a:endCxn id="245" idx="1"/>
                    </p:cNvCxnSpPr>
                    <p:nvPr/>
                  </p:nvCxnSpPr>
                  <p:spPr>
                    <a:xfrm flipV="1">
                      <a:off x="1704410" y="3611778"/>
                      <a:ext cx="246223"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2659663" y="3178339"/>
                      <a:ext cx="482181" cy="866881"/>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200" dirty="0"/>
                        <a:t>Adeno-carcinoma</a:t>
                      </a:r>
                    </a:p>
                  </p:txBody>
                </p:sp>
                <p:cxnSp>
                  <p:nvCxnSpPr>
                    <p:cNvPr id="248" name="Straight Arrow Connector 247"/>
                    <p:cNvCxnSpPr>
                      <a:stCxn id="245" idx="3"/>
                      <a:endCxn id="247" idx="1"/>
                    </p:cNvCxnSpPr>
                    <p:nvPr/>
                  </p:nvCxnSpPr>
                  <p:spPr>
                    <a:xfrm>
                      <a:off x="2394713" y="3611778"/>
                      <a:ext cx="264950"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stCxn id="242" idx="3"/>
                      <a:endCxn id="244" idx="1"/>
                    </p:cNvCxnSpPr>
                    <p:nvPr/>
                  </p:nvCxnSpPr>
                  <p:spPr>
                    <a:xfrm flipV="1">
                      <a:off x="988701" y="3611780"/>
                      <a:ext cx="300926" cy="10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227" name="TextBox 226"/>
            <p:cNvSpPr txBox="1"/>
            <p:nvPr/>
          </p:nvSpPr>
          <p:spPr>
            <a:xfrm>
              <a:off x="7123560" y="1279946"/>
              <a:ext cx="1740006" cy="461665"/>
            </a:xfrm>
            <a:prstGeom prst="rect">
              <a:avLst/>
            </a:prstGeom>
            <a:noFill/>
          </p:spPr>
          <p:txBody>
            <a:bodyPr wrap="square" rtlCol="0">
              <a:spAutoFit/>
            </a:bodyPr>
            <a:lstStyle/>
            <a:p>
              <a:r>
                <a:rPr lang="en-US" sz="2400" b="1" i="1" dirty="0"/>
                <a:t>Progression</a:t>
              </a:r>
              <a:endParaRPr lang="en-CA" sz="2400" b="1" i="1" dirty="0"/>
            </a:p>
          </p:txBody>
        </p:sp>
        <p:sp>
          <p:nvSpPr>
            <p:cNvPr id="203" name="Rounded Rectangle 202"/>
            <p:cNvSpPr/>
            <p:nvPr/>
          </p:nvSpPr>
          <p:spPr>
            <a:xfrm>
              <a:off x="4718764" y="4497255"/>
              <a:ext cx="2067321" cy="7011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lumMod val="50000"/>
                      <a:lumOff val="50000"/>
                    </a:schemeClr>
                  </a:solidFill>
                </a:rPr>
                <a:t>Possible PA association:            adenoma recurrence (men)</a:t>
              </a:r>
            </a:p>
          </p:txBody>
        </p:sp>
        <p:sp>
          <p:nvSpPr>
            <p:cNvPr id="207" name="Rounded Rectangle 206"/>
            <p:cNvSpPr/>
            <p:nvPr/>
          </p:nvSpPr>
          <p:spPr>
            <a:xfrm>
              <a:off x="1866738" y="4568736"/>
              <a:ext cx="2072359" cy="7005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lumMod val="50000"/>
                      <a:lumOff val="50000"/>
                    </a:schemeClr>
                  </a:solidFill>
                </a:rPr>
                <a:t>Convincing</a:t>
              </a:r>
              <a:r>
                <a:rPr lang="en-US" sz="1400" b="1" i="1" dirty="0">
                  <a:solidFill>
                    <a:schemeClr val="tx1">
                      <a:lumMod val="50000"/>
                      <a:lumOff val="50000"/>
                    </a:schemeClr>
                  </a:solidFill>
                </a:rPr>
                <a:t> PA </a:t>
              </a:r>
              <a:r>
                <a:rPr lang="en-US" sz="1400" b="1" i="1" dirty="0" smtClean="0">
                  <a:solidFill>
                    <a:schemeClr val="tx1">
                      <a:lumMod val="50000"/>
                      <a:lumOff val="50000"/>
                    </a:schemeClr>
                  </a:solidFill>
                </a:rPr>
                <a:t>association:              </a:t>
              </a:r>
              <a:r>
                <a:rPr lang="en-US" sz="1400" b="1" i="1" dirty="0">
                  <a:solidFill>
                    <a:schemeClr val="tx1">
                      <a:lumMod val="50000"/>
                      <a:lumOff val="50000"/>
                    </a:schemeClr>
                  </a:solidFill>
                </a:rPr>
                <a:t>adenocarcinoma</a:t>
              </a:r>
            </a:p>
          </p:txBody>
        </p:sp>
        <p:sp>
          <p:nvSpPr>
            <p:cNvPr id="208" name="Rounded Rectangle 207"/>
            <p:cNvSpPr/>
            <p:nvPr/>
          </p:nvSpPr>
          <p:spPr>
            <a:xfrm>
              <a:off x="7010985" y="4455161"/>
              <a:ext cx="1906612" cy="7011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1">
                      <a:lumMod val="50000"/>
                      <a:lumOff val="50000"/>
                    </a:schemeClr>
                  </a:solidFill>
                </a:rPr>
                <a:t>Probable PA association:        cancer-specific death</a:t>
              </a:r>
            </a:p>
          </p:txBody>
        </p:sp>
        <p:cxnSp>
          <p:nvCxnSpPr>
            <p:cNvPr id="7" name="Elbow Connector 6"/>
            <p:cNvCxnSpPr/>
            <p:nvPr/>
          </p:nvCxnSpPr>
          <p:spPr>
            <a:xfrm rot="5400000" flipH="1" flipV="1">
              <a:off x="5637066" y="-233841"/>
              <a:ext cx="461886" cy="5447999"/>
            </a:xfrm>
            <a:prstGeom prst="bentConnector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1770509" y="4223060"/>
              <a:ext cx="970089" cy="300002"/>
            </a:xfrm>
            <a:prstGeom prst="rect">
              <a:avLst/>
            </a:prstGeom>
            <a:noFill/>
          </p:spPr>
          <p:txBody>
            <a:bodyPr wrap="square" rtlCol="0">
              <a:spAutoFit/>
            </a:bodyPr>
            <a:lstStyle/>
            <a:p>
              <a:r>
                <a:rPr lang="en-US" sz="1400" i="1" dirty="0"/>
                <a:t>Untreated ACF</a:t>
              </a:r>
              <a:endParaRPr lang="en-CA" sz="1400" i="1" dirty="0"/>
            </a:p>
          </p:txBody>
        </p:sp>
        <p:cxnSp>
          <p:nvCxnSpPr>
            <p:cNvPr id="14" name="Elbow Connector 13"/>
            <p:cNvCxnSpPr>
              <a:stCxn id="228" idx="2"/>
              <a:endCxn id="320" idx="2"/>
            </p:cNvCxnSpPr>
            <p:nvPr/>
          </p:nvCxnSpPr>
          <p:spPr>
            <a:xfrm rot="16200000" flipH="1">
              <a:off x="3126755" y="1865539"/>
              <a:ext cx="20865" cy="3943786"/>
            </a:xfrm>
            <a:prstGeom prst="bentConnector3">
              <a:avLst>
                <a:gd name="adj1" fmla="val 1195615"/>
              </a:avLst>
            </a:prstGeom>
            <a:ln w="285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292302" y="3580779"/>
              <a:ext cx="1265083" cy="300002"/>
            </a:xfrm>
            <a:prstGeom prst="rect">
              <a:avLst/>
            </a:prstGeom>
            <a:noFill/>
          </p:spPr>
          <p:txBody>
            <a:bodyPr wrap="square" rtlCol="0">
              <a:spAutoFit/>
            </a:bodyPr>
            <a:lstStyle/>
            <a:p>
              <a:r>
                <a:rPr lang="en-US" sz="1400" i="1" dirty="0">
                  <a:solidFill>
                    <a:schemeClr val="accent6">
                      <a:lumMod val="75000"/>
                    </a:schemeClr>
                  </a:solidFill>
                </a:rPr>
                <a:t>Field</a:t>
              </a:r>
              <a:r>
                <a:rPr lang="en-US" sz="1000" i="1" dirty="0">
                  <a:solidFill>
                    <a:schemeClr val="accent6">
                      <a:lumMod val="75000"/>
                    </a:schemeClr>
                  </a:solidFill>
                </a:rPr>
                <a:t> </a:t>
              </a:r>
              <a:r>
                <a:rPr lang="en-US" sz="1400" i="1" dirty="0">
                  <a:solidFill>
                    <a:schemeClr val="accent6">
                      <a:lumMod val="75000"/>
                    </a:schemeClr>
                  </a:solidFill>
                </a:rPr>
                <a:t>cancerization</a:t>
              </a:r>
              <a:endParaRPr lang="en-CA" sz="1400" i="1" dirty="0">
                <a:solidFill>
                  <a:schemeClr val="accent6">
                    <a:lumMod val="75000"/>
                  </a:schemeClr>
                </a:solidFill>
              </a:endParaRPr>
            </a:p>
          </p:txBody>
        </p:sp>
      </p:grpSp>
      <p:sp>
        <p:nvSpPr>
          <p:cNvPr id="30" name="TextBox 29"/>
          <p:cNvSpPr txBox="1"/>
          <p:nvPr/>
        </p:nvSpPr>
        <p:spPr>
          <a:xfrm rot="5400000">
            <a:off x="4782098" y="4923380"/>
            <a:ext cx="923330" cy="932560"/>
          </a:xfrm>
          <a:prstGeom prst="rect">
            <a:avLst/>
          </a:prstGeom>
          <a:noFill/>
        </p:spPr>
        <p:txBody>
          <a:bodyPr vert="vert270" wrap="square" rtlCol="0">
            <a:spAutoFit/>
          </a:bodyPr>
          <a:lstStyle/>
          <a:p>
            <a:pPr algn="ctr"/>
            <a:r>
              <a:rPr lang="en-US" sz="1400" b="1" i="1" dirty="0">
                <a:solidFill>
                  <a:schemeClr val="tx2"/>
                </a:solidFill>
              </a:rPr>
              <a:t>Physical Activity During Treatment</a:t>
            </a:r>
            <a:endParaRPr lang="en-CA" sz="1400" b="1" i="1" dirty="0">
              <a:solidFill>
                <a:schemeClr val="tx2"/>
              </a:solidFill>
            </a:endParaRPr>
          </a:p>
        </p:txBody>
      </p:sp>
      <p:sp>
        <p:nvSpPr>
          <p:cNvPr id="92" name="Rounded Rectangle 91"/>
          <p:cNvSpPr/>
          <p:nvPr/>
        </p:nvSpPr>
        <p:spPr>
          <a:xfrm>
            <a:off x="484308" y="4463535"/>
            <a:ext cx="2241107" cy="701128"/>
          </a:xfrm>
          <a:prstGeom prst="roundRect">
            <a:avLst>
              <a:gd name="adj" fmla="val 971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bg1">
                    <a:lumMod val="50000"/>
                  </a:schemeClr>
                </a:solidFill>
              </a:rPr>
              <a:t>Possible PA </a:t>
            </a:r>
            <a:r>
              <a:rPr lang="en-US" sz="1600" b="1" i="1" dirty="0" smtClean="0">
                <a:solidFill>
                  <a:schemeClr val="bg1">
                    <a:lumMod val="50000"/>
                  </a:schemeClr>
                </a:solidFill>
              </a:rPr>
              <a:t>association</a:t>
            </a:r>
            <a:r>
              <a:rPr lang="en-US" sz="1400" b="1" i="1" dirty="0">
                <a:solidFill>
                  <a:schemeClr val="bg1">
                    <a:lumMod val="50000"/>
                  </a:schemeClr>
                </a:solidFill>
              </a:rPr>
              <a:t>:</a:t>
            </a:r>
            <a:r>
              <a:rPr lang="en-US" sz="1400" b="1" i="1" dirty="0" smtClean="0">
                <a:solidFill>
                  <a:schemeClr val="bg1">
                    <a:lumMod val="50000"/>
                  </a:schemeClr>
                </a:solidFill>
              </a:rPr>
              <a:t>            </a:t>
            </a:r>
            <a:r>
              <a:rPr lang="en-US" sz="1400" b="1" i="1" u="sng" dirty="0">
                <a:solidFill>
                  <a:schemeClr val="bg1">
                    <a:lumMod val="50000"/>
                  </a:schemeClr>
                </a:solidFill>
              </a:rPr>
              <a:t>advanced</a:t>
            </a:r>
            <a:r>
              <a:rPr lang="en-US" sz="1400" b="1" i="1" dirty="0">
                <a:solidFill>
                  <a:schemeClr val="bg1">
                    <a:lumMod val="50000"/>
                  </a:schemeClr>
                </a:solidFill>
              </a:rPr>
              <a:t> adenoma</a:t>
            </a:r>
          </a:p>
        </p:txBody>
      </p:sp>
      <p:sp>
        <p:nvSpPr>
          <p:cNvPr id="11" name="Title 10"/>
          <p:cNvSpPr>
            <a:spLocks noGrp="1"/>
          </p:cNvSpPr>
          <p:nvPr>
            <p:ph type="title" idx="4294967295"/>
          </p:nvPr>
        </p:nvSpPr>
        <p:spPr>
          <a:xfrm>
            <a:off x="0" y="140766"/>
            <a:ext cx="12192000" cy="806972"/>
          </a:xfrm>
          <a:solidFill>
            <a:srgbClr val="92D050"/>
          </a:solidFill>
        </p:spPr>
        <p:txBody>
          <a:bodyPr>
            <a:noAutofit/>
          </a:bodyPr>
          <a:lstStyle/>
          <a:p>
            <a:pPr algn="ctr"/>
            <a:r>
              <a:rPr lang="en-US" sz="2900" dirty="0"/>
              <a:t>Model of </a:t>
            </a:r>
            <a:r>
              <a:rPr lang="en-US" sz="2900" dirty="0" smtClean="0"/>
              <a:t>impact of physical </a:t>
            </a:r>
            <a:r>
              <a:rPr lang="en-US" sz="2900" dirty="0"/>
              <a:t>a</a:t>
            </a:r>
            <a:r>
              <a:rPr lang="en-US" sz="2900" dirty="0" smtClean="0"/>
              <a:t>ctivity </a:t>
            </a:r>
            <a:r>
              <a:rPr lang="en-US" sz="2900" dirty="0"/>
              <a:t>m</a:t>
            </a:r>
            <a:r>
              <a:rPr lang="en-US" sz="2900" dirty="0" smtClean="0"/>
              <a:t>echanisms </a:t>
            </a:r>
            <a:r>
              <a:rPr lang="en-US" sz="2900" dirty="0"/>
              <a:t>in </a:t>
            </a:r>
            <a:r>
              <a:rPr lang="en-US" sz="2900" dirty="0" smtClean="0"/>
              <a:t>colorectal </a:t>
            </a:r>
            <a:r>
              <a:rPr lang="en-US" sz="2900" dirty="0"/>
              <a:t>c</a:t>
            </a:r>
            <a:r>
              <a:rPr lang="en-US" sz="2900" dirty="0" smtClean="0"/>
              <a:t>arcinogenesis</a:t>
            </a:r>
            <a:endParaRPr lang="en-US" sz="2900" dirty="0"/>
          </a:p>
        </p:txBody>
      </p:sp>
      <p:sp>
        <p:nvSpPr>
          <p:cNvPr id="224" name="TextBox 223"/>
          <p:cNvSpPr txBox="1"/>
          <p:nvPr/>
        </p:nvSpPr>
        <p:spPr>
          <a:xfrm>
            <a:off x="485051" y="6018740"/>
            <a:ext cx="6479276" cy="646331"/>
          </a:xfrm>
          <a:prstGeom prst="rect">
            <a:avLst/>
          </a:prstGeom>
          <a:noFill/>
          <a:ln>
            <a:solidFill>
              <a:schemeClr val="bg1"/>
            </a:solidFill>
          </a:ln>
        </p:spPr>
        <p:txBody>
          <a:bodyPr wrap="square" rtlCol="0">
            <a:spAutoFit/>
          </a:bodyPr>
          <a:lstStyle/>
          <a:p>
            <a:r>
              <a:rPr lang="en-US" dirty="0" smtClean="0"/>
              <a:t>                         Known pathway                              </a:t>
            </a:r>
          </a:p>
          <a:p>
            <a:r>
              <a:rPr lang="en-US" dirty="0"/>
              <a:t> </a:t>
            </a:r>
            <a:r>
              <a:rPr lang="en-US" dirty="0" smtClean="0"/>
              <a:t>                        Hypothesized pathway</a:t>
            </a:r>
            <a:endParaRPr lang="en-US" dirty="0"/>
          </a:p>
        </p:txBody>
      </p:sp>
      <p:sp>
        <p:nvSpPr>
          <p:cNvPr id="230" name="TextBox 229"/>
          <p:cNvSpPr txBox="1"/>
          <p:nvPr/>
        </p:nvSpPr>
        <p:spPr>
          <a:xfrm>
            <a:off x="7069367" y="6538628"/>
            <a:ext cx="5175093" cy="523220"/>
          </a:xfrm>
          <a:prstGeom prst="rect">
            <a:avLst/>
          </a:prstGeom>
          <a:noFill/>
        </p:spPr>
        <p:txBody>
          <a:bodyPr wrap="square" rtlCol="0">
            <a:spAutoFit/>
          </a:bodyPr>
          <a:lstStyle/>
          <a:p>
            <a:pPr algn="r"/>
            <a:r>
              <a:rPr lang="en-US" sz="1400" dirty="0"/>
              <a:t>Friedenreich CM, et al. </a:t>
            </a:r>
            <a:r>
              <a:rPr lang="en-US" sz="1400" i="1" dirty="0"/>
              <a:t>J Molecular Mechanisms </a:t>
            </a:r>
            <a:r>
              <a:rPr lang="en-US" sz="1400" dirty="0"/>
              <a:t>2017;95:1029-41</a:t>
            </a:r>
          </a:p>
          <a:p>
            <a:pPr algn="r"/>
            <a:endParaRPr lang="en-US" sz="1400" dirty="0"/>
          </a:p>
        </p:txBody>
      </p:sp>
      <p:cxnSp>
        <p:nvCxnSpPr>
          <p:cNvPr id="10" name="Straight Arrow Connector 9"/>
          <p:cNvCxnSpPr/>
          <p:nvPr/>
        </p:nvCxnSpPr>
        <p:spPr>
          <a:xfrm>
            <a:off x="737345" y="6195237"/>
            <a:ext cx="93526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37345" y="6450419"/>
            <a:ext cx="935260" cy="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520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6553200" y="6519446"/>
            <a:ext cx="5638800" cy="338554"/>
          </a:xfrm>
          <a:prstGeom prst="rect">
            <a:avLst/>
          </a:prstGeom>
          <a:noFill/>
          <a:ln w="12700">
            <a:noFill/>
            <a:miter lim="800000"/>
            <a:headEnd/>
            <a:tailEnd/>
          </a:ln>
          <a:effectLst/>
        </p:spPr>
        <p:txBody>
          <a:bodyPr wrap="square">
            <a:spAutoFit/>
          </a:bodyPr>
          <a:lstStyle/>
          <a:p>
            <a:pPr algn="r"/>
            <a:r>
              <a:rPr lang="en-US" sz="1600" dirty="0"/>
              <a:t>Jones LW, </a:t>
            </a:r>
            <a:r>
              <a:rPr lang="en-US" sz="1600" i="1" dirty="0"/>
              <a:t>J </a:t>
            </a:r>
            <a:r>
              <a:rPr lang="en-US" sz="1600" i="1" dirty="0" err="1"/>
              <a:t>Clin</a:t>
            </a:r>
            <a:r>
              <a:rPr lang="en-US" sz="1600" i="1" dirty="0"/>
              <a:t> </a:t>
            </a:r>
            <a:r>
              <a:rPr lang="en-US" sz="1600" i="1" dirty="0" err="1"/>
              <a:t>Oncol</a:t>
            </a:r>
            <a:r>
              <a:rPr lang="en-US" sz="1600" i="1" dirty="0"/>
              <a:t> </a:t>
            </a:r>
            <a:r>
              <a:rPr lang="en-US" sz="1600" dirty="0"/>
              <a:t>2015;33:4134-7.</a:t>
            </a:r>
          </a:p>
        </p:txBody>
      </p:sp>
      <p:pic>
        <p:nvPicPr>
          <p:cNvPr id="3788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18368"/>
            <a:ext cx="10972800" cy="25527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1885318100"/>
              </p:ext>
            </p:extLst>
          </p:nvPr>
        </p:nvGraphicFramePr>
        <p:xfrm>
          <a:off x="609600" y="2305051"/>
          <a:ext cx="10972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447800" y="5394885"/>
            <a:ext cx="7238999" cy="707886"/>
          </a:xfrm>
          <a:prstGeom prst="rect">
            <a:avLst/>
          </a:prstGeom>
          <a:noFill/>
        </p:spPr>
        <p:txBody>
          <a:bodyPr wrap="square" rtlCol="0">
            <a:spAutoFit/>
          </a:bodyPr>
          <a:lstStyle/>
          <a:p>
            <a:r>
              <a:rPr lang="en-US" sz="2000" i="1" dirty="0"/>
              <a:t>Are there molecular subgroups of patients who are responders/non-responders to exercise?</a:t>
            </a:r>
            <a:endParaRPr lang="en-CA" sz="2000" i="1" dirty="0"/>
          </a:p>
        </p:txBody>
      </p:sp>
    </p:spTree>
    <p:extLst>
      <p:ext uri="{BB962C8B-B14F-4D97-AF65-F5344CB8AC3E}">
        <p14:creationId xmlns:p14="http://schemas.microsoft.com/office/powerpoint/2010/main" val="1092565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141917"/>
            <a:ext cx="12192000" cy="1210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hape 34"/>
          <p:cNvCxnSpPr/>
          <p:nvPr/>
        </p:nvCxnSpPr>
        <p:spPr>
          <a:xfrm>
            <a:off x="2179664" y="1878843"/>
            <a:ext cx="2025032" cy="235482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402773" y="1698419"/>
            <a:ext cx="2590800" cy="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8035570" y="1484857"/>
            <a:ext cx="3596378" cy="5045433"/>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 name="Rounded Rectangle 3"/>
          <p:cNvSpPr/>
          <p:nvPr/>
        </p:nvSpPr>
        <p:spPr>
          <a:xfrm>
            <a:off x="8379406" y="1719383"/>
            <a:ext cx="2965190" cy="416802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  </a:t>
            </a:r>
          </a:p>
        </p:txBody>
      </p:sp>
      <p:sp>
        <p:nvSpPr>
          <p:cNvPr id="5" name="Rounded Rectangle 4"/>
          <p:cNvSpPr/>
          <p:nvPr/>
        </p:nvSpPr>
        <p:spPr>
          <a:xfrm>
            <a:off x="8614575" y="4212667"/>
            <a:ext cx="1257299" cy="14859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Protective effect </a:t>
            </a:r>
          </a:p>
          <a:p>
            <a:pPr algn="ctr"/>
            <a:r>
              <a:rPr lang="en-US" sz="1600" i="1" dirty="0"/>
              <a:t>May be exercise-responsive</a:t>
            </a:r>
            <a:r>
              <a:rPr lang="en-US" i="1" dirty="0"/>
              <a:t>	</a:t>
            </a:r>
            <a:endParaRPr lang="en-US" dirty="0"/>
          </a:p>
        </p:txBody>
      </p:sp>
      <p:sp>
        <p:nvSpPr>
          <p:cNvPr id="7" name="Rounded Rectangle 6"/>
          <p:cNvSpPr/>
          <p:nvPr/>
        </p:nvSpPr>
        <p:spPr>
          <a:xfrm>
            <a:off x="9945127" y="4221562"/>
            <a:ext cx="1184032" cy="14859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 protective effect</a:t>
            </a:r>
          </a:p>
          <a:p>
            <a:pPr algn="ctr"/>
            <a:r>
              <a:rPr lang="en-US" sz="1600" i="1" dirty="0"/>
              <a:t>May be exercise-resistant</a:t>
            </a:r>
          </a:p>
        </p:txBody>
      </p:sp>
      <p:sp>
        <p:nvSpPr>
          <p:cNvPr id="8" name="Rounded Rectangle 7"/>
          <p:cNvSpPr/>
          <p:nvPr/>
        </p:nvSpPr>
        <p:spPr>
          <a:xfrm>
            <a:off x="503717" y="1488311"/>
            <a:ext cx="2899056" cy="533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EXERCISE</a:t>
            </a:r>
          </a:p>
        </p:txBody>
      </p:sp>
      <p:sp>
        <p:nvSpPr>
          <p:cNvPr id="9" name="Rounded Rectangle 8"/>
          <p:cNvSpPr/>
          <p:nvPr/>
        </p:nvSpPr>
        <p:spPr>
          <a:xfrm>
            <a:off x="5513605" y="2595588"/>
            <a:ext cx="2018518" cy="2393484"/>
          </a:xfrm>
          <a:prstGeom prst="roundRect">
            <a:avLst/>
          </a:pr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chemeClr val="bg1"/>
                </a:solidFill>
              </a:rPr>
              <a:t>BIOMARKERS</a:t>
            </a:r>
          </a:p>
          <a:p>
            <a:pPr algn="ctr"/>
            <a:r>
              <a:rPr lang="en-US" dirty="0">
                <a:solidFill>
                  <a:schemeClr val="bg1"/>
                </a:solidFill>
              </a:rPr>
              <a:t>Insulin</a:t>
            </a:r>
          </a:p>
          <a:p>
            <a:pPr algn="ctr"/>
            <a:r>
              <a:rPr lang="en-US" dirty="0">
                <a:solidFill>
                  <a:schemeClr val="bg1"/>
                </a:solidFill>
              </a:rPr>
              <a:t>IGF-1</a:t>
            </a:r>
          </a:p>
          <a:p>
            <a:pPr algn="ctr"/>
            <a:r>
              <a:rPr lang="en-US" dirty="0">
                <a:solidFill>
                  <a:schemeClr val="bg1"/>
                </a:solidFill>
              </a:rPr>
              <a:t>CRP</a:t>
            </a:r>
          </a:p>
          <a:p>
            <a:pPr algn="ctr"/>
            <a:r>
              <a:rPr lang="en-US" dirty="0">
                <a:solidFill>
                  <a:schemeClr val="bg1"/>
                </a:solidFill>
              </a:rPr>
              <a:t>Gene Expression</a:t>
            </a:r>
          </a:p>
          <a:p>
            <a:pPr algn="ctr"/>
            <a:r>
              <a:rPr lang="en-US" dirty="0">
                <a:solidFill>
                  <a:schemeClr val="bg1"/>
                </a:solidFill>
              </a:rPr>
              <a:t>Others</a:t>
            </a:r>
          </a:p>
        </p:txBody>
      </p:sp>
      <p:sp>
        <p:nvSpPr>
          <p:cNvPr id="10" name="Rounded Rectangle 9"/>
          <p:cNvSpPr/>
          <p:nvPr/>
        </p:nvSpPr>
        <p:spPr>
          <a:xfrm>
            <a:off x="503717" y="2144760"/>
            <a:ext cx="3168622" cy="4263775"/>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ounded Rectangle 10"/>
          <p:cNvSpPr/>
          <p:nvPr/>
        </p:nvSpPr>
        <p:spPr>
          <a:xfrm>
            <a:off x="810303" y="2406817"/>
            <a:ext cx="2516270" cy="709407"/>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solidFill>
                  <a:schemeClr val="bg1"/>
                </a:solidFill>
              </a:rPr>
              <a:t>Body Fat</a:t>
            </a:r>
          </a:p>
        </p:txBody>
      </p:sp>
      <p:sp>
        <p:nvSpPr>
          <p:cNvPr id="12" name="Rounded Rectangle 11"/>
          <p:cNvSpPr/>
          <p:nvPr/>
        </p:nvSpPr>
        <p:spPr>
          <a:xfrm>
            <a:off x="577142" y="3269256"/>
            <a:ext cx="2948926" cy="1219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bg1"/>
                </a:solidFill>
              </a:rPr>
              <a:t>Sex hormones</a:t>
            </a:r>
          </a:p>
          <a:p>
            <a:pPr algn="ctr"/>
            <a:r>
              <a:rPr lang="en-US" dirty="0">
                <a:solidFill>
                  <a:schemeClr val="bg1"/>
                </a:solidFill>
              </a:rPr>
              <a:t>Insulin sensitivity</a:t>
            </a:r>
          </a:p>
          <a:p>
            <a:pPr algn="ctr"/>
            <a:r>
              <a:rPr lang="en-US" dirty="0">
                <a:solidFill>
                  <a:schemeClr val="bg1"/>
                </a:solidFill>
              </a:rPr>
              <a:t>Chronic low-level inflammation</a:t>
            </a:r>
          </a:p>
        </p:txBody>
      </p:sp>
      <p:sp>
        <p:nvSpPr>
          <p:cNvPr id="13" name="Rounded Rectangle 12"/>
          <p:cNvSpPr/>
          <p:nvPr/>
        </p:nvSpPr>
        <p:spPr>
          <a:xfrm>
            <a:off x="811973" y="4641489"/>
            <a:ext cx="2514600" cy="838200"/>
          </a:xfrm>
          <a:prstGeom prst="roundRect">
            <a:avLst>
              <a:gd name="adj" fmla="val 16667"/>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solidFill>
                  <a:schemeClr val="bg1"/>
                </a:solidFill>
              </a:rPr>
              <a:t>Other </a:t>
            </a:r>
            <a:r>
              <a:rPr lang="en-US" dirty="0" smtClean="0">
                <a:solidFill>
                  <a:schemeClr val="bg1"/>
                </a:solidFill>
              </a:rPr>
              <a:t>mechanisms: </a:t>
            </a:r>
            <a:r>
              <a:rPr lang="en-US" dirty="0">
                <a:solidFill>
                  <a:schemeClr val="bg1"/>
                </a:solidFill>
              </a:rPr>
              <a:t>modifiable and non-modifiable</a:t>
            </a:r>
          </a:p>
        </p:txBody>
      </p:sp>
      <p:sp>
        <p:nvSpPr>
          <p:cNvPr id="14" name="TextBox 13"/>
          <p:cNvSpPr txBox="1"/>
          <p:nvPr/>
        </p:nvSpPr>
        <p:spPr>
          <a:xfrm>
            <a:off x="739419" y="5693352"/>
            <a:ext cx="2743200" cy="369332"/>
          </a:xfrm>
          <a:prstGeom prst="rect">
            <a:avLst/>
          </a:prstGeom>
          <a:noFill/>
        </p:spPr>
        <p:txBody>
          <a:bodyPr wrap="square" rtlCol="0">
            <a:spAutoFit/>
          </a:bodyPr>
          <a:lstStyle/>
          <a:p>
            <a:r>
              <a:rPr lang="en-US" b="1" dirty="0">
                <a:solidFill>
                  <a:schemeClr val="bg1"/>
                </a:solidFill>
              </a:rPr>
              <a:t>BIOLOGIC MECHANISMS</a:t>
            </a:r>
          </a:p>
        </p:txBody>
      </p:sp>
      <p:sp>
        <p:nvSpPr>
          <p:cNvPr id="15" name="TextBox 14"/>
          <p:cNvSpPr txBox="1"/>
          <p:nvPr/>
        </p:nvSpPr>
        <p:spPr>
          <a:xfrm>
            <a:off x="8538359" y="5887412"/>
            <a:ext cx="2590800" cy="646331"/>
          </a:xfrm>
          <a:prstGeom prst="rect">
            <a:avLst/>
          </a:prstGeom>
          <a:noFill/>
        </p:spPr>
        <p:txBody>
          <a:bodyPr wrap="square" rtlCol="0">
            <a:spAutoFit/>
          </a:bodyPr>
          <a:lstStyle/>
          <a:p>
            <a:pPr algn="ctr"/>
            <a:r>
              <a:rPr lang="en-US" b="1" dirty="0" smtClean="0">
                <a:solidFill>
                  <a:schemeClr val="bg1"/>
                </a:solidFill>
              </a:rPr>
              <a:t>RECURRENCE </a:t>
            </a:r>
            <a:r>
              <a:rPr lang="en-US" b="1" dirty="0">
                <a:solidFill>
                  <a:schemeClr val="bg1"/>
                </a:solidFill>
              </a:rPr>
              <a:t>SURVIVAL</a:t>
            </a:r>
          </a:p>
        </p:txBody>
      </p:sp>
      <p:cxnSp>
        <p:nvCxnSpPr>
          <p:cNvPr id="23" name="Straight Arrow Connector 22"/>
          <p:cNvCxnSpPr/>
          <p:nvPr/>
        </p:nvCxnSpPr>
        <p:spPr>
          <a:xfrm>
            <a:off x="3718321" y="5878018"/>
            <a:ext cx="4317249" cy="3016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701679" y="1804969"/>
            <a:ext cx="2340390" cy="2077492"/>
          </a:xfrm>
          <a:prstGeom prst="rect">
            <a:avLst/>
          </a:prstGeom>
          <a:noFill/>
        </p:spPr>
        <p:txBody>
          <a:bodyPr wrap="square" rtlCol="0">
            <a:spAutoFit/>
          </a:bodyPr>
          <a:lstStyle/>
          <a:p>
            <a:pPr algn="ctr"/>
            <a:r>
              <a:rPr lang="en-US" sz="1700" b="1" dirty="0">
                <a:solidFill>
                  <a:schemeClr val="bg1"/>
                </a:solidFill>
              </a:rPr>
              <a:t>PATIENT SUBGROUPS</a:t>
            </a:r>
          </a:p>
          <a:p>
            <a:pPr algn="ctr"/>
            <a:r>
              <a:rPr lang="en-US" sz="1600" u="sng" dirty="0">
                <a:solidFill>
                  <a:schemeClr val="bg1"/>
                </a:solidFill>
              </a:rPr>
              <a:t>Based on:</a:t>
            </a:r>
          </a:p>
          <a:p>
            <a:pPr algn="ctr"/>
            <a:r>
              <a:rPr lang="en-US" sz="1600" dirty="0">
                <a:solidFill>
                  <a:schemeClr val="bg1"/>
                </a:solidFill>
              </a:rPr>
              <a:t>ER (breast)</a:t>
            </a:r>
          </a:p>
          <a:p>
            <a:pPr algn="ctr"/>
            <a:r>
              <a:rPr lang="en-US" sz="1600" dirty="0">
                <a:solidFill>
                  <a:schemeClr val="bg1"/>
                </a:solidFill>
              </a:rPr>
              <a:t>HER2 (breast)</a:t>
            </a:r>
          </a:p>
          <a:p>
            <a:pPr algn="ctr"/>
            <a:r>
              <a:rPr lang="en-US" sz="1600" dirty="0">
                <a:solidFill>
                  <a:schemeClr val="bg1"/>
                </a:solidFill>
              </a:rPr>
              <a:t>CTNNB1 (colon)</a:t>
            </a:r>
          </a:p>
          <a:p>
            <a:pPr algn="ctr"/>
            <a:r>
              <a:rPr lang="en-US" sz="1600" dirty="0">
                <a:solidFill>
                  <a:schemeClr val="bg1"/>
                </a:solidFill>
              </a:rPr>
              <a:t>p27 (colon)</a:t>
            </a:r>
          </a:p>
          <a:p>
            <a:pPr algn="ctr"/>
            <a:r>
              <a:rPr lang="en-US" sz="1600" dirty="0">
                <a:solidFill>
                  <a:schemeClr val="bg1"/>
                </a:solidFill>
              </a:rPr>
              <a:t>IRS1 (colon)</a:t>
            </a:r>
          </a:p>
          <a:p>
            <a:pPr algn="ctr"/>
            <a:r>
              <a:rPr lang="en-US" sz="1600" dirty="0">
                <a:solidFill>
                  <a:schemeClr val="bg1"/>
                </a:solidFill>
              </a:rPr>
              <a:t>others</a:t>
            </a:r>
          </a:p>
        </p:txBody>
      </p:sp>
      <p:sp>
        <p:nvSpPr>
          <p:cNvPr id="26" name="Right Brace 25"/>
          <p:cNvSpPr/>
          <p:nvPr/>
        </p:nvSpPr>
        <p:spPr>
          <a:xfrm rot="5400000" flipH="1">
            <a:off x="9717229" y="2674057"/>
            <a:ext cx="368426" cy="2667031"/>
          </a:xfrm>
          <a:prstGeom prst="righ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4157514" y="5667274"/>
            <a:ext cx="1752600" cy="646331"/>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t>1. Observational Studies</a:t>
            </a:r>
          </a:p>
        </p:txBody>
      </p:sp>
      <p:sp>
        <p:nvSpPr>
          <p:cNvPr id="29" name="TextBox 28"/>
          <p:cNvSpPr txBox="1"/>
          <p:nvPr/>
        </p:nvSpPr>
        <p:spPr>
          <a:xfrm>
            <a:off x="3907172" y="4221562"/>
            <a:ext cx="13716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t>2. Exercise RCTs</a:t>
            </a:r>
          </a:p>
        </p:txBody>
      </p:sp>
      <p:sp>
        <p:nvSpPr>
          <p:cNvPr id="30" name="TextBox 29"/>
          <p:cNvSpPr txBox="1"/>
          <p:nvPr/>
        </p:nvSpPr>
        <p:spPr>
          <a:xfrm>
            <a:off x="6008124" y="1480653"/>
            <a:ext cx="1523999" cy="92333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3. Molecular Epidemiology Studies           </a:t>
            </a:r>
          </a:p>
        </p:txBody>
      </p:sp>
      <p:cxnSp>
        <p:nvCxnSpPr>
          <p:cNvPr id="53" name="Straight Connector 52"/>
          <p:cNvCxnSpPr/>
          <p:nvPr/>
        </p:nvCxnSpPr>
        <p:spPr>
          <a:xfrm>
            <a:off x="3101619" y="1981200"/>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48400" y="6586380"/>
            <a:ext cx="5943600" cy="307777"/>
          </a:xfrm>
          <a:prstGeom prst="rect">
            <a:avLst/>
          </a:prstGeom>
        </p:spPr>
        <p:txBody>
          <a:bodyPr wrap="square">
            <a:spAutoFit/>
          </a:bodyPr>
          <a:lstStyle/>
          <a:p>
            <a:pPr algn="r"/>
            <a:r>
              <a:rPr lang="en-US" sz="1400" dirty="0"/>
              <a:t>Friedenreich CM, et al. </a:t>
            </a:r>
            <a:r>
              <a:rPr lang="en-US" sz="1400" i="1" dirty="0" err="1"/>
              <a:t>Clin</a:t>
            </a:r>
            <a:r>
              <a:rPr lang="en-US" sz="1400" i="1" dirty="0"/>
              <a:t> Cancer Research </a:t>
            </a:r>
            <a:r>
              <a:rPr lang="en-US" sz="1400" dirty="0"/>
              <a:t>2016; 22: 4766-75</a:t>
            </a:r>
          </a:p>
        </p:txBody>
      </p:sp>
      <p:sp>
        <p:nvSpPr>
          <p:cNvPr id="6" name="TextBox 5"/>
          <p:cNvSpPr txBox="1"/>
          <p:nvPr/>
        </p:nvSpPr>
        <p:spPr>
          <a:xfrm>
            <a:off x="0" y="353541"/>
            <a:ext cx="12192000" cy="707886"/>
          </a:xfrm>
          <a:prstGeom prst="rect">
            <a:avLst/>
          </a:prstGeom>
          <a:noFill/>
        </p:spPr>
        <p:txBody>
          <a:bodyPr wrap="square" rtlCol="0">
            <a:spAutoFit/>
          </a:bodyPr>
          <a:lstStyle/>
          <a:p>
            <a:pPr algn="ctr"/>
            <a:r>
              <a:rPr lang="en-US" sz="4000" dirty="0">
                <a:solidFill>
                  <a:schemeClr val="bg1"/>
                </a:solidFill>
              </a:rPr>
              <a:t>Precision exercise oncology research</a:t>
            </a:r>
          </a:p>
        </p:txBody>
      </p:sp>
    </p:spTree>
    <p:extLst>
      <p:ext uri="{BB962C8B-B14F-4D97-AF65-F5344CB8AC3E}">
        <p14:creationId xmlns:p14="http://schemas.microsoft.com/office/powerpoint/2010/main" val="975311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4" cstate="screen">
            <a:extLst>
              <a:ext uri="{28A0092B-C50C-407E-A947-70E740481C1C}">
                <a14:useLocalDpi xmlns:a14="http://schemas.microsoft.com/office/drawing/2010/main"/>
              </a:ext>
            </a:extLst>
          </a:blip>
          <a:srcRect r="2778" b="48571"/>
          <a:stretch>
            <a:fillRect/>
          </a:stretch>
        </p:blipFill>
        <p:spPr bwMode="auto">
          <a:xfrm>
            <a:off x="-73546" y="375519"/>
            <a:ext cx="1698581" cy="700935"/>
          </a:xfrm>
          <a:prstGeom prst="rect">
            <a:avLst/>
          </a:prstGeom>
          <a:noFill/>
          <a:ln w="9525">
            <a:noFill/>
            <a:miter lim="800000"/>
            <a:headEnd/>
            <a:tailEnd/>
          </a:ln>
          <a:effectLst/>
        </p:spPr>
      </p:pic>
      <p:sp>
        <p:nvSpPr>
          <p:cNvPr id="23" name="Title 3"/>
          <p:cNvSpPr txBox="1">
            <a:spLocks/>
          </p:cNvSpPr>
          <p:nvPr/>
        </p:nvSpPr>
        <p:spPr>
          <a:xfrm>
            <a:off x="1534654" y="289829"/>
            <a:ext cx="5691153" cy="856035"/>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solidFill>
                  <a:schemeClr val="bg1"/>
                </a:solidFill>
                <a:latin typeface="Corbel" panose="020B0503020204020204" pitchFamily="34" charset="0"/>
              </a:rPr>
              <a:t>Preventable cancers: physical activity and all associated cancer </a:t>
            </a:r>
            <a:r>
              <a:rPr lang="en-US" sz="3200" dirty="0" err="1" smtClean="0">
                <a:solidFill>
                  <a:schemeClr val="bg1"/>
                </a:solidFill>
                <a:latin typeface="Corbel" panose="020B0503020204020204" pitchFamily="34" charset="0"/>
              </a:rPr>
              <a:t>ses</a:t>
            </a:r>
            <a:endParaRPr lang="en-US" sz="3200" dirty="0">
              <a:solidFill>
                <a:schemeClr val="bg1"/>
              </a:solidFill>
              <a:latin typeface="Corbel" panose="020B0503020204020204" pitchFamily="34" charset="0"/>
            </a:endParaRPr>
          </a:p>
        </p:txBody>
      </p:sp>
      <p:pic>
        <p:nvPicPr>
          <p:cNvPr id="11" name="Picture 15" descr="Image result for prithwish D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270885" y="289829"/>
            <a:ext cx="804898"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13" descr="villeneuve photo"/>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294759" y="289830"/>
            <a:ext cx="789477"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21" descr="Dr Will Ki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92206" y="289830"/>
            <a:ext cx="709924" cy="920003"/>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5" descr="https://www.mcgill.ca/cancerepi/files/cancerepi/styles/wysiwyg_medium/public/elfranco.png?itok=sSPt7Qr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958109" y="267843"/>
            <a:ext cx="767492" cy="958373"/>
          </a:xfrm>
          <a:prstGeom prst="ellipse">
            <a:avLst/>
          </a:prstGeom>
          <a:noFill/>
          <a:extLst>
            <a:ext uri="{909E8E84-426E-40DD-AFC4-6F175D3DCCD1}">
              <a14:hiddenFill xmlns:a14="http://schemas.microsoft.com/office/drawing/2010/main">
                <a:solidFill>
                  <a:srgbClr val="FFFFFF"/>
                </a:solidFill>
              </a14:hiddenFill>
            </a:ext>
          </a:extLst>
        </p:spPr>
      </p:pic>
      <p:pic>
        <p:nvPicPr>
          <p:cNvPr id="15" name="Picture 2" descr="K:\Staff Resources\Photos_Staff\May 2017\Individuals\Christine Friedenreich.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03203" y="289830"/>
            <a:ext cx="741215"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a:ext>
            </a:extLst>
          </a:blip>
          <a:srcRect/>
          <a:stretch/>
        </p:blipFill>
        <p:spPr>
          <a:xfrm>
            <a:off x="8010100" y="289830"/>
            <a:ext cx="728141" cy="914400"/>
          </a:xfrm>
          <a:prstGeom prst="ellipse">
            <a:avLst/>
          </a:prstGeom>
        </p:spPr>
      </p:pic>
      <p:pic>
        <p:nvPicPr>
          <p:cNvPr id="17" name="Picture 7" descr="https://fhs.mcmaster.ca/ceb/images/faculty_member_walter2013.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656700" y="289829"/>
            <a:ext cx="770049" cy="914400"/>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nvGraphicFramePr>
        <p:xfrm>
          <a:off x="421240" y="1394377"/>
          <a:ext cx="11250203" cy="5484171"/>
        </p:xfrm>
        <a:graphic>
          <a:graphicData uri="http://schemas.openxmlformats.org/presentationml/2006/ole">
            <mc:AlternateContent xmlns:mc="http://schemas.openxmlformats.org/markup-compatibility/2006">
              <mc:Choice xmlns:v="urn:schemas-microsoft-com:vml" Requires="v">
                <p:oleObj spid="_x0000_s2078" name="Acrobat Document" r:id="rId13" imgW="8229561" imgH="4800600" progId="AcroExch.Document.DC">
                  <p:embed/>
                </p:oleObj>
              </mc:Choice>
              <mc:Fallback>
                <p:oleObj name="Acrobat Document" r:id="rId13" imgW="8229561" imgH="4800600" progId="AcroExch.Document.DC">
                  <p:embed/>
                  <p:pic>
                    <p:nvPicPr>
                      <p:cNvPr id="0" name=""/>
                      <p:cNvPicPr/>
                      <p:nvPr/>
                    </p:nvPicPr>
                    <p:blipFill>
                      <a:blip r:embed="rId14"/>
                      <a:stretch>
                        <a:fillRect/>
                      </a:stretch>
                    </p:blipFill>
                    <p:spPr>
                      <a:xfrm>
                        <a:off x="421240" y="1394377"/>
                        <a:ext cx="11250203" cy="5484171"/>
                      </a:xfrm>
                      <a:prstGeom prst="rect">
                        <a:avLst/>
                      </a:prstGeom>
                    </p:spPr>
                  </p:pic>
                </p:oleObj>
              </mc:Fallback>
            </mc:AlternateContent>
          </a:graphicData>
        </a:graphic>
      </p:graphicFrame>
      <p:sp>
        <p:nvSpPr>
          <p:cNvPr id="2" name="Rectangle 1"/>
          <p:cNvSpPr/>
          <p:nvPr/>
        </p:nvSpPr>
        <p:spPr>
          <a:xfrm>
            <a:off x="7692467" y="1374128"/>
            <a:ext cx="4383316" cy="369332"/>
          </a:xfrm>
          <a:prstGeom prst="rect">
            <a:avLst/>
          </a:prstGeom>
        </p:spPr>
        <p:txBody>
          <a:bodyPr wrap="none">
            <a:spAutoFit/>
          </a:bodyPr>
          <a:lstStyle/>
          <a:p>
            <a:r>
              <a:rPr lang="en-US" dirty="0"/>
              <a:t>Friedenreich, et al. </a:t>
            </a:r>
            <a:r>
              <a:rPr lang="en-US" u="sng" dirty="0" err="1"/>
              <a:t>Prev</a:t>
            </a:r>
            <a:r>
              <a:rPr lang="en-US" u="sng" dirty="0"/>
              <a:t> Med</a:t>
            </a:r>
            <a:r>
              <a:rPr lang="en-US" dirty="0"/>
              <a:t> 2019;122:65-72</a:t>
            </a:r>
          </a:p>
        </p:txBody>
      </p:sp>
    </p:spTree>
    <p:extLst>
      <p:ext uri="{BB962C8B-B14F-4D97-AF65-F5344CB8AC3E}">
        <p14:creationId xmlns:p14="http://schemas.microsoft.com/office/powerpoint/2010/main" val="2695314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642" b="23922"/>
          <a:stretch/>
        </p:blipFill>
        <p:spPr>
          <a:xfrm>
            <a:off x="1759467" y="-844917"/>
            <a:ext cx="8829675" cy="7702917"/>
          </a:xfrm>
          <a:prstGeom prst="rect">
            <a:avLst/>
          </a:prstGeom>
        </p:spPr>
      </p:pic>
      <p:sp>
        <p:nvSpPr>
          <p:cNvPr id="2" name="Rectangle 1"/>
          <p:cNvSpPr/>
          <p:nvPr/>
        </p:nvSpPr>
        <p:spPr>
          <a:xfrm>
            <a:off x="0" y="4324350"/>
            <a:ext cx="12192000" cy="1323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idx="4294967295"/>
          </p:nvPr>
        </p:nvSpPr>
        <p:spPr>
          <a:xfrm>
            <a:off x="0" y="3948671"/>
            <a:ext cx="12192000" cy="2075331"/>
          </a:xfrm>
        </p:spPr>
        <p:txBody>
          <a:bodyPr>
            <a:normAutofit/>
          </a:bodyPr>
          <a:lstStyle/>
          <a:p>
            <a:r>
              <a:rPr lang="en-US" sz="6000" dirty="0" smtClean="0">
                <a:solidFill>
                  <a:schemeClr val="bg1"/>
                </a:solidFill>
              </a:rPr>
              <a:t>                            Future </a:t>
            </a:r>
            <a:r>
              <a:rPr lang="en-US" sz="6000" dirty="0">
                <a:solidFill>
                  <a:schemeClr val="bg1"/>
                </a:solidFill>
              </a:rPr>
              <a:t>directions</a:t>
            </a:r>
          </a:p>
        </p:txBody>
      </p:sp>
      <p:pic>
        <p:nvPicPr>
          <p:cNvPr id="3" name="Graphic 2" descr="Upward trend">
            <a:extLst>
              <a:ext uri="{FF2B5EF4-FFF2-40B4-BE49-F238E27FC236}">
                <a16:creationId xmlns="" xmlns:a16="http://schemas.microsoft.com/office/drawing/2014/main" id="{DBEC13DA-CF5D-D54F-9C06-96143D5792C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635545" y="4364558"/>
            <a:ext cx="1219200" cy="1219200"/>
          </a:xfrm>
          <a:prstGeom prst="rect">
            <a:avLst/>
          </a:prstGeom>
        </p:spPr>
      </p:pic>
    </p:spTree>
    <p:extLst>
      <p:ext uri="{BB962C8B-B14F-4D97-AF65-F5344CB8AC3E}">
        <p14:creationId xmlns:p14="http://schemas.microsoft.com/office/powerpoint/2010/main" val="3039281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Main topics for future research</a:t>
            </a:r>
          </a:p>
        </p:txBody>
      </p:sp>
      <p:sp>
        <p:nvSpPr>
          <p:cNvPr id="3" name="Content Placeholder 2"/>
          <p:cNvSpPr>
            <a:spLocks noGrp="1"/>
          </p:cNvSpPr>
          <p:nvPr>
            <p:ph idx="1"/>
          </p:nvPr>
        </p:nvSpPr>
        <p:spPr>
          <a:xfrm>
            <a:off x="3673866" y="744728"/>
            <a:ext cx="8151689" cy="4876800"/>
          </a:xfrm>
        </p:spPr>
        <p:txBody>
          <a:bodyPr anchor="t">
            <a:noAutofit/>
          </a:bodyPr>
          <a:lstStyle/>
          <a:p>
            <a:r>
              <a:rPr lang="en-US" sz="2400" dirty="0">
                <a:solidFill>
                  <a:schemeClr val="tx1"/>
                </a:solidFill>
              </a:rPr>
              <a:t>Observational epidemiologic studies </a:t>
            </a:r>
            <a:r>
              <a:rPr lang="en-US" sz="2400" dirty="0" smtClean="0">
                <a:solidFill>
                  <a:schemeClr val="tx1"/>
                </a:solidFill>
              </a:rPr>
              <a:t>of PA and SB for </a:t>
            </a:r>
            <a:r>
              <a:rPr lang="en-US" sz="2400" dirty="0">
                <a:solidFill>
                  <a:schemeClr val="tx1"/>
                </a:solidFill>
              </a:rPr>
              <a:t>both prevention and survival on </a:t>
            </a:r>
            <a:r>
              <a:rPr lang="en-US" sz="2400" b="1" dirty="0">
                <a:solidFill>
                  <a:schemeClr val="accent1"/>
                </a:solidFill>
              </a:rPr>
              <a:t>understudied</a:t>
            </a:r>
            <a:r>
              <a:rPr lang="en-US" sz="2400" dirty="0">
                <a:solidFill>
                  <a:schemeClr val="tx1"/>
                </a:solidFill>
              </a:rPr>
              <a:t> </a:t>
            </a:r>
            <a:r>
              <a:rPr lang="en-US" sz="2400" dirty="0" smtClean="0">
                <a:solidFill>
                  <a:schemeClr val="tx1"/>
                </a:solidFill>
              </a:rPr>
              <a:t>sites and sub-sites </a:t>
            </a:r>
            <a:r>
              <a:rPr lang="en-US" sz="2400" dirty="0">
                <a:solidFill>
                  <a:schemeClr val="tx1"/>
                </a:solidFill>
              </a:rPr>
              <a:t>and </a:t>
            </a:r>
            <a:r>
              <a:rPr lang="en-US" sz="2400" dirty="0" smtClean="0">
                <a:solidFill>
                  <a:schemeClr val="tx1"/>
                </a:solidFill>
              </a:rPr>
              <a:t>types</a:t>
            </a:r>
            <a:endParaRPr lang="en-US" sz="2400" dirty="0">
              <a:solidFill>
                <a:schemeClr val="tx1"/>
              </a:solidFill>
            </a:endParaRPr>
          </a:p>
          <a:p>
            <a:r>
              <a:rPr lang="en-US" sz="2400" dirty="0">
                <a:solidFill>
                  <a:schemeClr val="tx1"/>
                </a:solidFill>
              </a:rPr>
              <a:t>Randomized controlled intervention trials across </a:t>
            </a:r>
            <a:r>
              <a:rPr lang="en-US" sz="2400" dirty="0" smtClean="0">
                <a:solidFill>
                  <a:schemeClr val="tx1"/>
                </a:solidFill>
              </a:rPr>
              <a:t>the cancer continuum that include </a:t>
            </a:r>
            <a:r>
              <a:rPr lang="en-US" sz="2400" b="1" dirty="0" smtClean="0">
                <a:solidFill>
                  <a:schemeClr val="accent1"/>
                </a:solidFill>
              </a:rPr>
              <a:t>objective</a:t>
            </a:r>
            <a:r>
              <a:rPr lang="en-US" sz="2400" dirty="0" smtClean="0">
                <a:solidFill>
                  <a:schemeClr val="tx1"/>
                </a:solidFill>
              </a:rPr>
              <a:t> measurements of PA, SB and health-related fitness</a:t>
            </a:r>
            <a:endParaRPr lang="en-US" sz="2400" dirty="0">
              <a:solidFill>
                <a:schemeClr val="tx1"/>
              </a:solidFill>
            </a:endParaRPr>
          </a:p>
          <a:p>
            <a:r>
              <a:rPr lang="en-US" sz="2400" b="1" dirty="0" smtClean="0">
                <a:solidFill>
                  <a:schemeClr val="accent1"/>
                </a:solidFill>
              </a:rPr>
              <a:t>Clinical/pathologic</a:t>
            </a:r>
            <a:r>
              <a:rPr lang="en-US" sz="2400" dirty="0" smtClean="0">
                <a:solidFill>
                  <a:schemeClr val="tx1"/>
                </a:solidFill>
              </a:rPr>
              <a:t> </a:t>
            </a:r>
            <a:r>
              <a:rPr lang="en-US" sz="2400" dirty="0">
                <a:solidFill>
                  <a:schemeClr val="tx1"/>
                </a:solidFill>
              </a:rPr>
              <a:t>characteristics to be considered</a:t>
            </a:r>
          </a:p>
          <a:p>
            <a:r>
              <a:rPr lang="en-US" sz="2400" b="1" dirty="0">
                <a:solidFill>
                  <a:schemeClr val="accent1"/>
                </a:solidFill>
              </a:rPr>
              <a:t>Molecular and biologic </a:t>
            </a:r>
            <a:r>
              <a:rPr lang="en-US" sz="2400" b="1" dirty="0" smtClean="0">
                <a:solidFill>
                  <a:schemeClr val="accent1"/>
                </a:solidFill>
              </a:rPr>
              <a:t>mechanisms</a:t>
            </a:r>
            <a:r>
              <a:rPr lang="en-US" sz="2400" b="1" dirty="0" smtClean="0">
                <a:solidFill>
                  <a:srgbClr val="92D050"/>
                </a:solidFill>
              </a:rPr>
              <a:t> </a:t>
            </a:r>
            <a:r>
              <a:rPr lang="en-US" sz="2400" dirty="0" smtClean="0">
                <a:solidFill>
                  <a:schemeClr val="tx1"/>
                </a:solidFill>
              </a:rPr>
              <a:t>between PA and cancer including novel pathways (e.g. gut microbiome)</a:t>
            </a:r>
            <a:endParaRPr lang="en-US" sz="2400" dirty="0">
              <a:solidFill>
                <a:schemeClr val="tx1"/>
              </a:solidFill>
            </a:endParaRPr>
          </a:p>
          <a:p>
            <a:r>
              <a:rPr lang="en-US" sz="2400" dirty="0" smtClean="0">
                <a:solidFill>
                  <a:schemeClr val="tx1"/>
                </a:solidFill>
              </a:rPr>
              <a:t>Role of PA and SB and cancer within </a:t>
            </a:r>
            <a:r>
              <a:rPr lang="en-US" sz="2400" dirty="0">
                <a:solidFill>
                  <a:schemeClr val="tx1"/>
                </a:solidFill>
              </a:rPr>
              <a:t>population </a:t>
            </a:r>
            <a:r>
              <a:rPr lang="en-US" sz="2400" b="1" dirty="0" smtClean="0">
                <a:solidFill>
                  <a:schemeClr val="accent1"/>
                </a:solidFill>
              </a:rPr>
              <a:t>sub-groups </a:t>
            </a:r>
          </a:p>
          <a:p>
            <a:r>
              <a:rPr lang="en-US" sz="2400" dirty="0" smtClean="0">
                <a:solidFill>
                  <a:schemeClr val="tx1"/>
                </a:solidFill>
              </a:rPr>
              <a:t>Pragmatic </a:t>
            </a:r>
            <a:r>
              <a:rPr lang="en-US" sz="2400" dirty="0" err="1">
                <a:solidFill>
                  <a:schemeClr val="tx1"/>
                </a:solidFill>
              </a:rPr>
              <a:t>behaviour</a:t>
            </a:r>
            <a:r>
              <a:rPr lang="en-US" sz="2400" dirty="0">
                <a:solidFill>
                  <a:schemeClr val="tx1"/>
                </a:solidFill>
              </a:rPr>
              <a:t> modification trials </a:t>
            </a:r>
          </a:p>
          <a:p>
            <a:r>
              <a:rPr lang="en-US" sz="2400" dirty="0">
                <a:solidFill>
                  <a:schemeClr val="tx1"/>
                </a:solidFill>
              </a:rPr>
              <a:t>FITT recommendations for cancer </a:t>
            </a:r>
            <a:r>
              <a:rPr lang="en-US" sz="2400" b="1" dirty="0">
                <a:solidFill>
                  <a:schemeClr val="accent1"/>
                </a:solidFill>
              </a:rPr>
              <a:t>prevention</a:t>
            </a:r>
            <a:r>
              <a:rPr lang="en-US" sz="2400" dirty="0">
                <a:solidFill>
                  <a:schemeClr val="tx1"/>
                </a:solidFill>
              </a:rPr>
              <a:t>, </a:t>
            </a:r>
            <a:r>
              <a:rPr lang="en-US" sz="2400" b="1" dirty="0">
                <a:solidFill>
                  <a:schemeClr val="accent1"/>
                </a:solidFill>
              </a:rPr>
              <a:t>rehabilitation</a:t>
            </a:r>
            <a:r>
              <a:rPr lang="en-US" sz="2400" dirty="0">
                <a:solidFill>
                  <a:schemeClr val="tx1"/>
                </a:solidFill>
              </a:rPr>
              <a:t> and </a:t>
            </a:r>
            <a:r>
              <a:rPr lang="en-US" sz="2400" b="1" dirty="0">
                <a:solidFill>
                  <a:schemeClr val="accent1"/>
                </a:solidFill>
              </a:rPr>
              <a:t>survival</a:t>
            </a:r>
          </a:p>
          <a:p>
            <a:pPr marL="0" indent="0">
              <a:buNone/>
            </a:pPr>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4112205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81889"/>
          </a:xfrm>
        </p:spPr>
        <p:txBody>
          <a:bodyPr/>
          <a:lstStyle/>
          <a:p>
            <a:pPr algn="ctr"/>
            <a:r>
              <a:rPr lang="en-US" dirty="0"/>
              <a:t>Take home messages</a:t>
            </a:r>
          </a:p>
        </p:txBody>
      </p:sp>
      <p:pic>
        <p:nvPicPr>
          <p:cNvPr id="5" name="Picture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97943" y="3165809"/>
            <a:ext cx="2057434" cy="2219362"/>
          </a:xfrm>
          <a:prstGeom prst="rect">
            <a:avLst/>
          </a:prstGeom>
        </p:spPr>
      </p:pic>
      <p:graphicFrame>
        <p:nvGraphicFramePr>
          <p:cNvPr id="7" name="Diagram 6"/>
          <p:cNvGraphicFramePr/>
          <p:nvPr>
            <p:extLst>
              <p:ext uri="{D42A27DB-BD31-4B8C-83A1-F6EECF244321}">
                <p14:modId xmlns:p14="http://schemas.microsoft.com/office/powerpoint/2010/main" val="3481548799"/>
              </p:ext>
            </p:extLst>
          </p:nvPr>
        </p:nvGraphicFramePr>
        <p:xfrm>
          <a:off x="3535947" y="76779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5927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4582900"/>
          </a:xfrm>
        </p:spPr>
        <p:txBody>
          <a:bodyPr/>
          <a:lstStyle/>
          <a:p>
            <a:pPr algn="ctr"/>
            <a:r>
              <a:rPr lang="en-US" dirty="0"/>
              <a:t>Thank you for your attention</a:t>
            </a:r>
            <a:br>
              <a:rPr lang="en-US" dirty="0"/>
            </a:br>
            <a:r>
              <a:rPr lang="en-US" dirty="0"/>
              <a:t/>
            </a:r>
            <a:br>
              <a:rPr lang="en-US" dirty="0"/>
            </a:br>
            <a:r>
              <a:rPr lang="en-US" dirty="0"/>
              <a:t>Questions?</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9987"/>
            <a:ext cx="5802021" cy="462379"/>
          </a:xfrm>
          <a:prstGeom prst="rect">
            <a:avLst/>
          </a:prstGeom>
        </p:spPr>
      </p:pic>
      <p:pic>
        <p:nvPicPr>
          <p:cNvPr id="8" name="Picture 7" descr="A canyon with a mountain in the background&#10;&#10;Description automatically generated">
            <a:extLst>
              <a:ext uri="{FF2B5EF4-FFF2-40B4-BE49-F238E27FC236}">
                <a16:creationId xmlns:a16="http://schemas.microsoft.com/office/drawing/2014/main" xmlns="" id="{F6908D53-4E7A-7A4B-8F82-9741D5EA4B4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12273" y="758283"/>
            <a:ext cx="8868937" cy="5314011"/>
          </a:xfrm>
          <a:prstGeom prst="rect">
            <a:avLst/>
          </a:prstGeom>
        </p:spPr>
      </p:pic>
    </p:spTree>
    <p:extLst>
      <p:ext uri="{BB962C8B-B14F-4D97-AF65-F5344CB8AC3E}">
        <p14:creationId xmlns:p14="http://schemas.microsoft.com/office/powerpoint/2010/main" val="163250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066" y="1223413"/>
            <a:ext cx="4333859" cy="5571634"/>
          </a:xfrm>
          <a:prstGeom prst="rect">
            <a:avLst/>
          </a:prstGeom>
        </p:spPr>
      </p:pic>
      <p:sp>
        <p:nvSpPr>
          <p:cNvPr id="6" name="Rectangle 5"/>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3"/>
          <p:cNvSpPr txBox="1">
            <a:spLocks/>
          </p:cNvSpPr>
          <p:nvPr/>
        </p:nvSpPr>
        <p:spPr>
          <a:xfrm>
            <a:off x="1735757" y="371290"/>
            <a:ext cx="5729059" cy="705164"/>
          </a:xfrm>
          <a:prstGeom prst="rect">
            <a:avLst/>
          </a:prstGeom>
        </p:spPr>
        <p:txBody>
          <a:bodyPr vert="horz" lIns="0" tIns="45720" rIns="91440" bIns="45720" rtlCol="0" anchor="ctr">
            <a:noAutofit/>
          </a:bodyPr>
          <a:lstStyle>
            <a:lvl1pPr algn="l" defTabSz="457200" rtl="0" eaLnBrk="1" latinLnBrk="0" hangingPunct="1">
              <a:spcBef>
                <a:spcPct val="0"/>
              </a:spcBef>
              <a:buNone/>
              <a:defRPr sz="2000" b="1" kern="1200">
                <a:solidFill>
                  <a:schemeClr val="tx2">
                    <a:lumMod val="60000"/>
                    <a:lumOff val="40000"/>
                  </a:schemeClr>
                </a:solidFill>
                <a:latin typeface="+mj-lt"/>
                <a:ea typeface="+mj-ea"/>
                <a:cs typeface="+mj-cs"/>
              </a:defRPr>
            </a:lvl1pPr>
          </a:lstStyle>
          <a:p>
            <a:r>
              <a:rPr lang="en-US" sz="3200" b="0" dirty="0">
                <a:solidFill>
                  <a:schemeClr val="bg1"/>
                </a:solidFill>
                <a:latin typeface="+mn-lt"/>
              </a:rPr>
              <a:t>Current Attributable Cancer Incidence Burden in Canada</a:t>
            </a:r>
          </a:p>
        </p:txBody>
      </p:sp>
      <p:pic>
        <p:nvPicPr>
          <p:cNvPr id="22" name="Picture 15" descr="Image result for prithwish D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70885" y="289829"/>
            <a:ext cx="804898"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21" descr="Dr Will K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95539" y="284226"/>
            <a:ext cx="709924" cy="920003"/>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5" descr="https://www.mcgill.ca/cancerepi/files/cancerepi/styles/wysiwyg_medium/public/elfranco.png?itok=sSPt7Qr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79009" y="265040"/>
            <a:ext cx="767492" cy="958373"/>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2" descr="K:\Staff Resources\Photos_Staff\May 2017\Individuals\Christine Friedenreich.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40236" y="309013"/>
            <a:ext cx="741215"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10000"/>
                    </a14:imgEffect>
                  </a14:imgLayer>
                </a14:imgProps>
              </a:ext>
              <a:ext uri="{28A0092B-C50C-407E-A947-70E740481C1C}">
                <a14:useLocalDpi xmlns:a14="http://schemas.microsoft.com/office/drawing/2010/main"/>
              </a:ext>
            </a:extLst>
          </a:blip>
          <a:srcRect/>
          <a:stretch/>
        </p:blipFill>
        <p:spPr>
          <a:xfrm>
            <a:off x="8010100" y="289830"/>
            <a:ext cx="728141" cy="914400"/>
          </a:xfrm>
          <a:prstGeom prst="ellipse">
            <a:avLst/>
          </a:prstGeom>
        </p:spPr>
      </p:pic>
      <p:pic>
        <p:nvPicPr>
          <p:cNvPr id="23" name="Picture 7" descr="https://fhs.mcmaster.ca/ceb/images/faculty_member_walter201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420047" y="279660"/>
            <a:ext cx="770049" cy="914400"/>
          </a:xfrm>
          <a:prstGeom prst="ellipse">
            <a:avLst/>
          </a:prstGeom>
          <a:noFill/>
          <a:extLst>
            <a:ext uri="{909E8E84-426E-40DD-AFC4-6F175D3DCCD1}">
              <a14:hiddenFill xmlns:a14="http://schemas.microsoft.com/office/drawing/2010/main">
                <a:solidFill>
                  <a:srgbClr val="FFFFFF"/>
                </a:solidFill>
              </a14:hiddenFill>
            </a:ext>
          </a:extLst>
        </p:spPr>
      </p:pic>
      <p:pic>
        <p:nvPicPr>
          <p:cNvPr id="30" name="Picture 29"/>
          <p:cNvPicPr/>
          <p:nvPr/>
        </p:nvPicPr>
        <p:blipFill>
          <a:blip r:embed="rId11" cstate="screen">
            <a:extLst>
              <a:ext uri="{28A0092B-C50C-407E-A947-70E740481C1C}">
                <a14:useLocalDpi xmlns:a14="http://schemas.microsoft.com/office/drawing/2010/main"/>
              </a:ext>
            </a:extLst>
          </a:blip>
          <a:srcRect r="2778" b="48571"/>
          <a:stretch>
            <a:fillRect/>
          </a:stretch>
        </p:blipFill>
        <p:spPr bwMode="auto">
          <a:xfrm>
            <a:off x="-73546" y="375519"/>
            <a:ext cx="1698581" cy="700935"/>
          </a:xfrm>
          <a:prstGeom prst="rect">
            <a:avLst/>
          </a:prstGeom>
          <a:noFill/>
          <a:ln w="9525">
            <a:noFill/>
            <a:miter lim="800000"/>
            <a:headEnd/>
            <a:tailEnd/>
          </a:ln>
          <a:effectLst/>
        </p:spPr>
      </p:pic>
      <p:pic>
        <p:nvPicPr>
          <p:cNvPr id="21" name="Picture 5" descr="CCS Logo"/>
          <p:cNvPicPr>
            <a:picLocks noChangeAspect="1" noChangeArrowheads="1"/>
          </p:cNvPicPr>
          <p:nvPr/>
        </p:nvPicPr>
        <p:blipFill>
          <a:blip r:embed="rId12" cstate="print"/>
          <a:srcRect/>
          <a:stretch>
            <a:fillRect/>
          </a:stretch>
        </p:blipFill>
        <p:spPr bwMode="auto">
          <a:xfrm>
            <a:off x="9816166" y="5922817"/>
            <a:ext cx="2375834" cy="935183"/>
          </a:xfrm>
          <a:prstGeom prst="rect">
            <a:avLst/>
          </a:prstGeom>
          <a:noFill/>
          <a:ln w="9525">
            <a:noFill/>
            <a:miter lim="800000"/>
            <a:headEnd/>
            <a:tailEnd/>
          </a:ln>
        </p:spPr>
      </p:pic>
      <p:sp>
        <p:nvSpPr>
          <p:cNvPr id="3" name="TextBox 2"/>
          <p:cNvSpPr txBox="1"/>
          <p:nvPr/>
        </p:nvSpPr>
        <p:spPr>
          <a:xfrm>
            <a:off x="6028515" y="1371325"/>
            <a:ext cx="6036758" cy="307777"/>
          </a:xfrm>
          <a:prstGeom prst="rect">
            <a:avLst/>
          </a:prstGeom>
          <a:noFill/>
        </p:spPr>
        <p:txBody>
          <a:bodyPr wrap="square" rtlCol="0">
            <a:spAutoFit/>
          </a:bodyPr>
          <a:lstStyle/>
          <a:p>
            <a:pPr algn="r"/>
            <a:r>
              <a:rPr lang="en-US" sz="1400" dirty="0"/>
              <a:t>Team: Friedenreich, Brenner (co-PIs), King, Franco, Walters, De</a:t>
            </a:r>
          </a:p>
        </p:txBody>
      </p:sp>
      <p:sp>
        <p:nvSpPr>
          <p:cNvPr id="17" name="TextBox 16"/>
          <p:cNvSpPr txBox="1"/>
          <p:nvPr/>
        </p:nvSpPr>
        <p:spPr>
          <a:xfrm>
            <a:off x="5335596" y="2135173"/>
            <a:ext cx="6498449" cy="3046988"/>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bg1"/>
                </a:solidFill>
              </a:rPr>
              <a:t>Current Burden Attributable to </a:t>
            </a:r>
            <a:r>
              <a:rPr lang="en-US" sz="2400" b="1" dirty="0">
                <a:solidFill>
                  <a:schemeClr val="bg1"/>
                </a:solidFill>
              </a:rPr>
              <a:t>Physical Inactivity:</a:t>
            </a:r>
          </a:p>
          <a:p>
            <a:pPr marL="285750" indent="-285750">
              <a:buFont typeface="Arial" panose="020B0604020202020204" pitchFamily="34" charset="0"/>
              <a:buChar char="•"/>
            </a:pPr>
            <a:r>
              <a:rPr lang="en-US" sz="2400" dirty="0">
                <a:solidFill>
                  <a:schemeClr val="bg1"/>
                </a:solidFill>
              </a:rPr>
              <a:t>7 out of 10 Canadian adults are not active enough</a:t>
            </a:r>
          </a:p>
          <a:p>
            <a:pPr marL="285750" indent="-285750">
              <a:buFont typeface="Arial" panose="020B0604020202020204" pitchFamily="34" charset="0"/>
              <a:buChar char="•"/>
            </a:pPr>
            <a:r>
              <a:rPr lang="en-US" sz="2400" dirty="0">
                <a:solidFill>
                  <a:schemeClr val="bg1"/>
                </a:solidFill>
              </a:rPr>
              <a:t>11,600 new cancer cases are due to physical inactivity</a:t>
            </a:r>
          </a:p>
          <a:p>
            <a:pPr marL="285750" indent="-285750">
              <a:buFont typeface="Arial" panose="020B0604020202020204" pitchFamily="34" charset="0"/>
              <a:buChar char="•"/>
            </a:pPr>
            <a:r>
              <a:rPr lang="en-US" sz="2400" dirty="0">
                <a:solidFill>
                  <a:schemeClr val="bg1"/>
                </a:solidFill>
              </a:rPr>
              <a:t>If trends continue to 2042 there will be 16,500 cases due to physical inactivity</a:t>
            </a:r>
          </a:p>
        </p:txBody>
      </p:sp>
      <p:sp>
        <p:nvSpPr>
          <p:cNvPr id="19" name="TextBox 18"/>
          <p:cNvSpPr txBox="1"/>
          <p:nvPr/>
        </p:nvSpPr>
        <p:spPr>
          <a:xfrm>
            <a:off x="5187284" y="6390408"/>
            <a:ext cx="4555064" cy="369332"/>
          </a:xfrm>
          <a:prstGeom prst="rect">
            <a:avLst/>
          </a:prstGeom>
          <a:noFill/>
        </p:spPr>
        <p:txBody>
          <a:bodyPr wrap="square" rtlCol="0">
            <a:spAutoFit/>
          </a:bodyPr>
          <a:lstStyle/>
          <a:p>
            <a:r>
              <a:rPr lang="en-US" dirty="0"/>
              <a:t>Friedenreich, et al. </a:t>
            </a:r>
            <a:r>
              <a:rPr lang="en-US" u="sng" dirty="0" err="1"/>
              <a:t>Prev</a:t>
            </a:r>
            <a:r>
              <a:rPr lang="en-US" u="sng" dirty="0"/>
              <a:t> Med</a:t>
            </a:r>
            <a:r>
              <a:rPr lang="en-US" dirty="0"/>
              <a:t> 2019;122:65-72</a:t>
            </a:r>
          </a:p>
        </p:txBody>
      </p:sp>
    </p:spTree>
    <p:extLst>
      <p:ext uri="{BB962C8B-B14F-4D97-AF65-F5344CB8AC3E}">
        <p14:creationId xmlns:p14="http://schemas.microsoft.com/office/powerpoint/2010/main" val="372132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70207" y="255454"/>
            <a:ext cx="511271" cy="6221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50234" y="451960"/>
            <a:ext cx="511271" cy="6221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2919" y="1123838"/>
            <a:ext cx="2947482" cy="2346476"/>
          </a:xfrm>
        </p:spPr>
        <p:txBody>
          <a:bodyPr/>
          <a:lstStyle/>
          <a:p>
            <a:r>
              <a:rPr lang="en-US" dirty="0"/>
              <a:t>Physical activity and cancer </a:t>
            </a:r>
            <a:r>
              <a:rPr lang="en-US" dirty="0">
                <a:solidFill>
                  <a:srgbClr val="FFFF00"/>
                </a:solidFill>
              </a:rPr>
              <a:t>incidence</a:t>
            </a: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7446906"/>
              </p:ext>
            </p:extLst>
          </p:nvPr>
        </p:nvGraphicFramePr>
        <p:xfrm>
          <a:off x="3175000" y="451956"/>
          <a:ext cx="8832968" cy="5851565"/>
        </p:xfrm>
        <a:graphic>
          <a:graphicData uri="http://schemas.openxmlformats.org/drawingml/2006/table">
            <a:tbl>
              <a:tblPr firstRow="1" bandRow="1">
                <a:tableStyleId>{85BE263C-DBD7-4A20-BB59-AAB30ACAA65A}</a:tableStyleId>
              </a:tblPr>
              <a:tblGrid>
                <a:gridCol w="1421230">
                  <a:extLst>
                    <a:ext uri="{9D8B030D-6E8A-4147-A177-3AD203B41FA5}">
                      <a16:colId xmlns="" xmlns:a16="http://schemas.microsoft.com/office/drawing/2014/main" val="20000"/>
                    </a:ext>
                  </a:extLst>
                </a:gridCol>
                <a:gridCol w="1167090">
                  <a:extLst>
                    <a:ext uri="{9D8B030D-6E8A-4147-A177-3AD203B41FA5}">
                      <a16:colId xmlns="" xmlns:a16="http://schemas.microsoft.com/office/drawing/2014/main" val="20001"/>
                    </a:ext>
                  </a:extLst>
                </a:gridCol>
                <a:gridCol w="1439407">
                  <a:extLst>
                    <a:ext uri="{9D8B030D-6E8A-4147-A177-3AD203B41FA5}">
                      <a16:colId xmlns="" xmlns:a16="http://schemas.microsoft.com/office/drawing/2014/main" val="20002"/>
                    </a:ext>
                  </a:extLst>
                </a:gridCol>
                <a:gridCol w="1309537">
                  <a:extLst>
                    <a:ext uri="{9D8B030D-6E8A-4147-A177-3AD203B41FA5}">
                      <a16:colId xmlns="" xmlns:a16="http://schemas.microsoft.com/office/drawing/2014/main" val="20003"/>
                    </a:ext>
                  </a:extLst>
                </a:gridCol>
                <a:gridCol w="1255424">
                  <a:extLst>
                    <a:ext uri="{9D8B030D-6E8A-4147-A177-3AD203B41FA5}">
                      <a16:colId xmlns="" xmlns:a16="http://schemas.microsoft.com/office/drawing/2014/main" val="20004"/>
                    </a:ext>
                  </a:extLst>
                </a:gridCol>
                <a:gridCol w="833339">
                  <a:extLst>
                    <a:ext uri="{9D8B030D-6E8A-4147-A177-3AD203B41FA5}">
                      <a16:colId xmlns="" xmlns:a16="http://schemas.microsoft.com/office/drawing/2014/main" val="20005"/>
                    </a:ext>
                  </a:extLst>
                </a:gridCol>
                <a:gridCol w="1406941">
                  <a:extLst>
                    <a:ext uri="{9D8B030D-6E8A-4147-A177-3AD203B41FA5}">
                      <a16:colId xmlns="" xmlns:a16="http://schemas.microsoft.com/office/drawing/2014/main" val="20006"/>
                    </a:ext>
                  </a:extLst>
                </a:gridCol>
              </a:tblGrid>
              <a:tr h="1279565">
                <a:tc>
                  <a:txBody>
                    <a:bodyPr/>
                    <a:lstStyle/>
                    <a:p>
                      <a:r>
                        <a:rPr lang="en-US" sz="2250" dirty="0"/>
                        <a:t>Site</a:t>
                      </a:r>
                      <a:endParaRPr lang="en-US" sz="2250" b="1" dirty="0"/>
                    </a:p>
                  </a:txBody>
                  <a:tcPr anchor="ctr"/>
                </a:tc>
                <a:tc>
                  <a:txBody>
                    <a:bodyPr/>
                    <a:lstStyle/>
                    <a:p>
                      <a:pPr algn="ctr"/>
                      <a:r>
                        <a:rPr lang="en-US" sz="2250" dirty="0"/>
                        <a:t>No.</a:t>
                      </a:r>
                      <a:r>
                        <a:rPr lang="en-US" sz="2250" baseline="0" dirty="0"/>
                        <a:t> </a:t>
                      </a:r>
                      <a:r>
                        <a:rPr lang="en-US" sz="2250" dirty="0"/>
                        <a:t>of studies</a:t>
                      </a:r>
                      <a:endParaRPr lang="en-US" sz="2250" b="1" dirty="0"/>
                    </a:p>
                  </a:txBody>
                  <a:tcPr anchor="ctr"/>
                </a:tc>
                <a:tc>
                  <a:txBody>
                    <a:bodyPr/>
                    <a:lstStyle/>
                    <a:p>
                      <a:pPr algn="ctr"/>
                      <a:r>
                        <a:rPr lang="en-US" sz="2250" dirty="0"/>
                        <a:t>No.  of estimates</a:t>
                      </a:r>
                      <a:endParaRPr lang="en-US" sz="2250" b="1" dirty="0"/>
                    </a:p>
                  </a:txBody>
                  <a:tcPr anchor="ctr"/>
                </a:tc>
                <a:tc>
                  <a:txBody>
                    <a:bodyPr/>
                    <a:lstStyle/>
                    <a:p>
                      <a:pPr algn="ctr"/>
                      <a:r>
                        <a:rPr lang="en-US" sz="2250" dirty="0"/>
                        <a:t>Estimate</a:t>
                      </a:r>
                      <a:endParaRPr lang="en-US" sz="2250" b="1" dirty="0"/>
                    </a:p>
                  </a:txBody>
                  <a:tcPr anchor="ctr"/>
                </a:tc>
                <a:tc>
                  <a:txBody>
                    <a:bodyPr/>
                    <a:lstStyle/>
                    <a:p>
                      <a:pPr algn="ctr"/>
                      <a:r>
                        <a:rPr lang="en-US" sz="2250" dirty="0"/>
                        <a:t>95% CI</a:t>
                      </a:r>
                      <a:endParaRPr lang="en-US" sz="2250" b="1" dirty="0"/>
                    </a:p>
                  </a:txBody>
                  <a:tcPr anchor="ctr"/>
                </a:tc>
                <a:tc>
                  <a:txBody>
                    <a:bodyPr/>
                    <a:lstStyle/>
                    <a:p>
                      <a:pPr algn="ctr"/>
                      <a:r>
                        <a:rPr lang="en-US" sz="2250" dirty="0"/>
                        <a:t>I</a:t>
                      </a:r>
                      <a:r>
                        <a:rPr lang="en-US" sz="2250" baseline="30000" dirty="0"/>
                        <a:t>2</a:t>
                      </a:r>
                      <a:endParaRPr lang="en-US" sz="2250" b="1" baseline="30000" dirty="0"/>
                    </a:p>
                  </a:txBody>
                  <a:tcPr anchor="ctr"/>
                </a:tc>
                <a:tc>
                  <a:txBody>
                    <a:bodyPr/>
                    <a:lstStyle/>
                    <a:p>
                      <a:pPr algn="ctr"/>
                      <a:r>
                        <a:rPr lang="en-US" sz="2250" b="1" baseline="0" dirty="0"/>
                        <a:t>Dose-response effect</a:t>
                      </a:r>
                    </a:p>
                  </a:txBody>
                  <a:tcPr anchor="ctr"/>
                </a:tc>
                <a:extLst>
                  <a:ext uri="{0D108BD9-81ED-4DB2-BD59-A6C34878D82A}">
                    <a16:rowId xmlns="" xmlns:a16="http://schemas.microsoft.com/office/drawing/2014/main" val="10000"/>
                  </a:ext>
                </a:extLst>
              </a:tr>
              <a:tr h="457200">
                <a:tc>
                  <a:txBody>
                    <a:bodyPr/>
                    <a:lstStyle/>
                    <a:p>
                      <a:pPr algn="l" fontAlgn="b"/>
                      <a:r>
                        <a:rPr lang="en-US" sz="2000" b="0" i="0" u="none" strike="noStrike" dirty="0">
                          <a:solidFill>
                            <a:srgbClr val="000000"/>
                          </a:solidFill>
                          <a:effectLst/>
                          <a:latin typeface="+mn-lt"/>
                        </a:rPr>
                        <a:t>Bladder</a:t>
                      </a:r>
                    </a:p>
                  </a:txBody>
                  <a:tcPr marL="9525" marR="9525" marT="9525" marB="0" anchor="ctr"/>
                </a:tc>
                <a:tc>
                  <a:txBody>
                    <a:bodyPr/>
                    <a:lstStyle/>
                    <a:p>
                      <a:pPr algn="ctr" fontAlgn="b"/>
                      <a:r>
                        <a:rPr lang="en-US" sz="2000" b="0" i="0" u="none" strike="noStrike" dirty="0" smtClean="0">
                          <a:solidFill>
                            <a:srgbClr val="000000"/>
                          </a:solidFill>
                          <a:effectLst/>
                          <a:latin typeface="+mn-lt"/>
                        </a:rPr>
                        <a:t>17</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21</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i="0" u="none" strike="noStrike" dirty="0" smtClean="0">
                          <a:solidFill>
                            <a:schemeClr val="accent5"/>
                          </a:solidFill>
                          <a:effectLst/>
                          <a:latin typeface="+mn-lt"/>
                        </a:rPr>
                        <a:t>0.85</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i="0" u="none" strike="noStrike" dirty="0" smtClean="0">
                          <a:solidFill>
                            <a:schemeClr val="accent5"/>
                          </a:solidFill>
                          <a:effectLst/>
                          <a:latin typeface="+mn-lt"/>
                        </a:rPr>
                        <a:t>0.76-0.81</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78.3%</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a:solidFill>
                            <a:srgbClr val="000000"/>
                          </a:solidFill>
                          <a:effectLst/>
                          <a:latin typeface="+mn-lt"/>
                        </a:rPr>
                        <a:t>3 of 11</a:t>
                      </a:r>
                    </a:p>
                  </a:txBody>
                  <a:tcPr marL="9525" marR="9525" marT="9525" marB="0" anchor="ctr"/>
                </a:tc>
                <a:extLst>
                  <a:ext uri="{0D108BD9-81ED-4DB2-BD59-A6C34878D82A}">
                    <a16:rowId xmlns="" xmlns:a16="http://schemas.microsoft.com/office/drawing/2014/main" val="10001"/>
                  </a:ext>
                </a:extLst>
              </a:tr>
              <a:tr h="457200">
                <a:tc>
                  <a:txBody>
                    <a:bodyPr/>
                    <a:lstStyle/>
                    <a:p>
                      <a:pPr algn="l" fontAlgn="b"/>
                      <a:r>
                        <a:rPr lang="en-US" sz="2000" u="none" strike="noStrike" dirty="0">
                          <a:effectLst/>
                        </a:rPr>
                        <a:t>Breast</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142</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148</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0.78</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0.73-0.81</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u="none" strike="noStrike" dirty="0" smtClean="0">
                          <a:effectLst/>
                        </a:rPr>
                        <a:t>81.9%</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63 of 109</a:t>
                      </a:r>
                      <a:endParaRPr lang="en-US" sz="20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10002"/>
                  </a:ext>
                </a:extLst>
              </a:tr>
              <a:tr h="457200">
                <a:tc>
                  <a:txBody>
                    <a:bodyPr/>
                    <a:lstStyle/>
                    <a:p>
                      <a:pPr algn="l" fontAlgn="b"/>
                      <a:r>
                        <a:rPr lang="en-US" sz="2000" u="none" strike="noStrike" dirty="0">
                          <a:effectLst/>
                        </a:rPr>
                        <a:t>Colorectal</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118</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137</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0.76</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0.73-0.79</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u="none" strike="noStrike" dirty="0" smtClean="0">
                          <a:effectLst/>
                        </a:rPr>
                        <a:t>71.7%</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chemeClr val="tx1"/>
                          </a:solidFill>
                          <a:effectLst/>
                          <a:latin typeface="+mn-lt"/>
                        </a:rPr>
                        <a:t>54 of 79</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03"/>
                  </a:ext>
                </a:extLst>
              </a:tr>
              <a:tr h="457200">
                <a:tc>
                  <a:txBody>
                    <a:bodyPr/>
                    <a:lstStyle/>
                    <a:p>
                      <a:pPr algn="l" fontAlgn="b"/>
                      <a:r>
                        <a:rPr lang="en-US" sz="2000" u="none" strike="noStrike" dirty="0">
                          <a:effectLst/>
                        </a:rPr>
                        <a:t>Endometrial</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35</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35</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0.76</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0.71-0.81</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u="none" strike="noStrike" dirty="0" smtClean="0">
                          <a:effectLst/>
                        </a:rPr>
                        <a:t>24.9%</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chemeClr val="tx1"/>
                          </a:solidFill>
                          <a:effectLst/>
                          <a:latin typeface="+mn-lt"/>
                        </a:rPr>
                        <a:t>16 of 26</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04"/>
                  </a:ext>
                </a:extLst>
              </a:tr>
              <a:tr h="457200">
                <a:tc>
                  <a:txBody>
                    <a:bodyPr/>
                    <a:lstStyle/>
                    <a:p>
                      <a:pPr algn="l" fontAlgn="b"/>
                      <a:r>
                        <a:rPr lang="en-US" sz="2000" b="0" i="0" u="none" strike="noStrike" dirty="0">
                          <a:solidFill>
                            <a:srgbClr val="000000"/>
                          </a:solidFill>
                          <a:effectLst/>
                          <a:latin typeface="+mn-lt"/>
                        </a:rPr>
                        <a:t>Esophageal</a:t>
                      </a:r>
                    </a:p>
                  </a:txBody>
                  <a:tcPr marL="9525" marR="9525" marT="9525" marB="0" anchor="ctr"/>
                </a:tc>
                <a:tc>
                  <a:txBody>
                    <a:bodyPr/>
                    <a:lstStyle/>
                    <a:p>
                      <a:pPr algn="ctr" fontAlgn="b"/>
                      <a:r>
                        <a:rPr lang="en-US" sz="2000" b="0" i="0" u="none" strike="noStrike" dirty="0" smtClean="0">
                          <a:solidFill>
                            <a:srgbClr val="000000"/>
                          </a:solidFill>
                          <a:effectLst/>
                          <a:latin typeface="+mn-lt"/>
                        </a:rPr>
                        <a:t>14</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16</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i="0" u="none" strike="noStrike" dirty="0" smtClean="0">
                          <a:solidFill>
                            <a:schemeClr val="accent5"/>
                          </a:solidFill>
                          <a:effectLst/>
                          <a:latin typeface="+mn-lt"/>
                        </a:rPr>
                        <a:t>0.63</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i="0" u="none" strike="noStrike" dirty="0" smtClean="0">
                          <a:solidFill>
                            <a:schemeClr val="accent5"/>
                          </a:solidFill>
                          <a:effectLst/>
                          <a:latin typeface="+mn-lt"/>
                        </a:rPr>
                        <a:t>0.49-0.81</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84.2%</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a:solidFill>
                            <a:schemeClr val="tx1"/>
                          </a:solidFill>
                          <a:effectLst/>
                          <a:latin typeface="+mn-lt"/>
                        </a:rPr>
                        <a:t>4</a:t>
                      </a:r>
                      <a:r>
                        <a:rPr lang="en-US" sz="2000" b="0" i="0" u="none" strike="noStrike" baseline="0" dirty="0">
                          <a:solidFill>
                            <a:schemeClr val="tx1"/>
                          </a:solidFill>
                          <a:effectLst/>
                          <a:latin typeface="+mn-lt"/>
                        </a:rPr>
                        <a:t> of 8</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05"/>
                  </a:ext>
                </a:extLst>
              </a:tr>
              <a:tr h="457200">
                <a:tc>
                  <a:txBody>
                    <a:bodyPr/>
                    <a:lstStyle/>
                    <a:p>
                      <a:pPr algn="l" fontAlgn="b"/>
                      <a:r>
                        <a:rPr lang="en-US" sz="2000" b="0" i="0" u="none" strike="noStrike" dirty="0">
                          <a:solidFill>
                            <a:srgbClr val="000000"/>
                          </a:solidFill>
                          <a:effectLst/>
                          <a:latin typeface="+mn-lt"/>
                        </a:rPr>
                        <a:t>Kidney</a:t>
                      </a:r>
                    </a:p>
                  </a:txBody>
                  <a:tcPr marL="9525" marR="9525" marT="9525" marB="0" anchor="ctr"/>
                </a:tc>
                <a:tc>
                  <a:txBody>
                    <a:bodyPr/>
                    <a:lstStyle/>
                    <a:p>
                      <a:pPr algn="ctr" fontAlgn="b"/>
                      <a:r>
                        <a:rPr lang="en-US" sz="2000" b="0" i="0" u="none" strike="noStrike" dirty="0" smtClean="0">
                          <a:solidFill>
                            <a:srgbClr val="000000"/>
                          </a:solidFill>
                          <a:effectLst/>
                          <a:latin typeface="+mn-lt"/>
                        </a:rPr>
                        <a:t>25</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33</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i="0" u="none" strike="noStrike" dirty="0" smtClean="0">
                          <a:solidFill>
                            <a:schemeClr val="accent5"/>
                          </a:solidFill>
                          <a:effectLst/>
                          <a:latin typeface="+mn-lt"/>
                        </a:rPr>
                        <a:t>0.84</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i="0" u="none" strike="noStrike" dirty="0" smtClean="0">
                          <a:solidFill>
                            <a:schemeClr val="accent5"/>
                          </a:solidFill>
                          <a:effectLst/>
                          <a:latin typeface="+mn-lt"/>
                        </a:rPr>
                        <a:t>0.74-0.95</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0" i="0" u="none" strike="noStrike" dirty="0" smtClean="0">
                          <a:solidFill>
                            <a:srgbClr val="000000"/>
                          </a:solidFill>
                          <a:effectLst/>
                          <a:latin typeface="+mn-lt"/>
                        </a:rPr>
                        <a:t>68.9%</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CA" sz="2000" b="0" i="0" u="none" strike="noStrike" dirty="0">
                          <a:solidFill>
                            <a:schemeClr val="tx1"/>
                          </a:solidFill>
                          <a:effectLst/>
                          <a:latin typeface="+mn-lt"/>
                        </a:rPr>
                        <a:t>4</a:t>
                      </a:r>
                      <a:r>
                        <a:rPr lang="en-CA" sz="2000" b="0" i="0" u="none" strike="noStrike" baseline="0" dirty="0">
                          <a:solidFill>
                            <a:schemeClr val="tx1"/>
                          </a:solidFill>
                          <a:effectLst/>
                          <a:latin typeface="+mn-lt"/>
                        </a:rPr>
                        <a:t> of </a:t>
                      </a:r>
                      <a:r>
                        <a:rPr lang="en-CA" sz="2000" b="0" i="0" u="none" strike="noStrike" baseline="0" dirty="0" smtClean="0">
                          <a:solidFill>
                            <a:schemeClr val="tx1"/>
                          </a:solidFill>
                          <a:effectLst/>
                          <a:latin typeface="+mn-lt"/>
                        </a:rPr>
                        <a:t>21</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06"/>
                  </a:ext>
                </a:extLst>
              </a:tr>
              <a:tr h="457200">
                <a:tc>
                  <a:txBody>
                    <a:bodyPr/>
                    <a:lstStyle/>
                    <a:p>
                      <a:pPr algn="l" fontAlgn="b"/>
                      <a:r>
                        <a:rPr lang="en-US" sz="2000" u="none" strike="noStrike" dirty="0">
                          <a:effectLst/>
                        </a:rPr>
                        <a:t>Lung</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43</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50</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0.78</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0.72-0.83</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u="none" strike="noStrike" dirty="0" smtClean="0">
                          <a:effectLst/>
                        </a:rPr>
                        <a:t>83.9%</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chemeClr val="tx1"/>
                          </a:solidFill>
                          <a:effectLst/>
                          <a:latin typeface="+mn-lt"/>
                        </a:rPr>
                        <a:t>15</a:t>
                      </a:r>
                      <a:r>
                        <a:rPr lang="en-US" sz="2000" b="0" i="0" u="none" strike="noStrike" baseline="0" dirty="0" smtClean="0">
                          <a:solidFill>
                            <a:schemeClr val="tx1"/>
                          </a:solidFill>
                          <a:effectLst/>
                          <a:latin typeface="+mn-lt"/>
                        </a:rPr>
                        <a:t> of 23</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07"/>
                  </a:ext>
                </a:extLst>
              </a:tr>
              <a:tr h="457200">
                <a:tc>
                  <a:txBody>
                    <a:bodyPr/>
                    <a:lstStyle/>
                    <a:p>
                      <a:pPr algn="l" fontAlgn="b"/>
                      <a:r>
                        <a:rPr lang="en-US" sz="2000" u="none" strike="noStrike">
                          <a:effectLst/>
                        </a:rPr>
                        <a:t>Ovarian</a:t>
                      </a:r>
                      <a:endParaRPr lang="en-US" sz="2000" b="0" i="0" u="none" strike="noStrike">
                        <a:solidFill>
                          <a:srgbClr val="000000"/>
                        </a:solidFill>
                        <a:effectLst/>
                        <a:latin typeface="+mn-lt"/>
                      </a:endParaRPr>
                    </a:p>
                  </a:txBody>
                  <a:tcPr marL="9525" marR="9525" marT="9525" marB="0" anchor="ctr"/>
                </a:tc>
                <a:tc>
                  <a:txBody>
                    <a:bodyPr/>
                    <a:lstStyle/>
                    <a:p>
                      <a:pPr algn="ctr" fontAlgn="b"/>
                      <a:r>
                        <a:rPr lang="en-US" sz="2000" u="none" strike="noStrike" dirty="0">
                          <a:effectLst/>
                        </a:rPr>
                        <a:t>28</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a:solidFill>
                            <a:srgbClr val="000000"/>
                          </a:solidFill>
                          <a:effectLst/>
                          <a:latin typeface="+mn-lt"/>
                        </a:rPr>
                        <a:t>30</a:t>
                      </a:r>
                    </a:p>
                  </a:txBody>
                  <a:tcPr marL="9525" marR="9525" marT="9525" marB="0" anchor="ctr"/>
                </a:tc>
                <a:tc>
                  <a:txBody>
                    <a:bodyPr/>
                    <a:lstStyle/>
                    <a:p>
                      <a:pPr algn="ctr" fontAlgn="b"/>
                      <a:r>
                        <a:rPr lang="en-US" sz="2000" b="1" u="none" strike="noStrike" dirty="0">
                          <a:solidFill>
                            <a:schemeClr val="accent5"/>
                          </a:solidFill>
                          <a:effectLst/>
                        </a:rPr>
                        <a:t>0.87</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u="none" strike="noStrike" dirty="0">
                          <a:solidFill>
                            <a:schemeClr val="accent5"/>
                          </a:solidFill>
                          <a:effectLst/>
                        </a:rPr>
                        <a:t>0.77-0.98</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u="none" strike="noStrike" dirty="0">
                          <a:effectLst/>
                        </a:rPr>
                        <a:t>64.7%</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chemeClr val="tx1"/>
                          </a:solidFill>
                          <a:effectLst/>
                          <a:latin typeface="+mn-lt"/>
                        </a:rPr>
                        <a:t>9 of 17</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08"/>
                  </a:ext>
                </a:extLst>
              </a:tr>
              <a:tr h="457200">
                <a:tc>
                  <a:txBody>
                    <a:bodyPr/>
                    <a:lstStyle/>
                    <a:p>
                      <a:pPr algn="l" fontAlgn="b"/>
                      <a:r>
                        <a:rPr lang="en-US" sz="2000" u="none" strike="noStrike">
                          <a:effectLst/>
                        </a:rPr>
                        <a:t>Pancreatic</a:t>
                      </a:r>
                      <a:endParaRPr lang="en-US" sz="2000" b="0" i="0" u="none" strike="noStrike">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29</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38</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0.82</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0.75-0.91</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u="none" strike="noStrike" dirty="0" smtClean="0">
                          <a:effectLst/>
                        </a:rPr>
                        <a:t>47.4%</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0" i="0" u="none" strike="noStrike" dirty="0" smtClean="0">
                          <a:solidFill>
                            <a:schemeClr val="tx1"/>
                          </a:solidFill>
                          <a:effectLst/>
                          <a:latin typeface="+mn-lt"/>
                        </a:rPr>
                        <a:t>9 of 25</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09"/>
                  </a:ext>
                </a:extLst>
              </a:tr>
              <a:tr h="457200">
                <a:tc>
                  <a:txBody>
                    <a:bodyPr/>
                    <a:lstStyle/>
                    <a:p>
                      <a:pPr algn="l" fontAlgn="b"/>
                      <a:r>
                        <a:rPr lang="en-US" sz="2000" u="none" strike="noStrike" dirty="0">
                          <a:effectLst/>
                        </a:rPr>
                        <a:t>Prostate</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69</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u="none" strike="noStrike" dirty="0" smtClean="0">
                          <a:effectLst/>
                        </a:rPr>
                        <a:t>69</a:t>
                      </a:r>
                      <a:endParaRPr lang="en-US" sz="2000" b="0" i="0" u="none" strike="noStrike" dirty="0">
                        <a:solidFill>
                          <a:srgbClr val="000000"/>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0.92</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b="1" u="none" strike="noStrike" dirty="0" smtClean="0">
                          <a:solidFill>
                            <a:schemeClr val="accent5"/>
                          </a:solidFill>
                          <a:effectLst/>
                        </a:rPr>
                        <a:t>0.87-0.97</a:t>
                      </a:r>
                      <a:endParaRPr lang="en-US" sz="2000" b="1" i="0" u="none" strike="noStrike" dirty="0">
                        <a:solidFill>
                          <a:schemeClr val="accent5"/>
                        </a:solidFill>
                        <a:effectLst/>
                        <a:latin typeface="+mn-lt"/>
                      </a:endParaRPr>
                    </a:p>
                  </a:txBody>
                  <a:tcPr marL="9525" marR="9525" marT="9525" marB="0" anchor="ctr"/>
                </a:tc>
                <a:tc>
                  <a:txBody>
                    <a:bodyPr/>
                    <a:lstStyle/>
                    <a:p>
                      <a:pPr algn="ctr" fontAlgn="b"/>
                      <a:r>
                        <a:rPr lang="en-US" sz="2000" u="none" strike="noStrike" dirty="0" smtClean="0">
                          <a:effectLst/>
                        </a:rPr>
                        <a:t>75.5%</a:t>
                      </a:r>
                      <a:endParaRPr lang="en-US" sz="2000" b="0" i="0" u="none" strike="noStrike" dirty="0">
                        <a:solidFill>
                          <a:srgbClr val="000000"/>
                        </a:solidFill>
                        <a:effectLst/>
                        <a:latin typeface="+mn-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mn-lt"/>
                        </a:rPr>
                        <a:t>17/45</a:t>
                      </a:r>
                      <a:endParaRPr lang="en-US" sz="2000" b="0" i="0" u="none" strike="noStrike" dirty="0">
                        <a:solidFill>
                          <a:schemeClr val="tx1"/>
                        </a:solidFill>
                        <a:effectLst/>
                        <a:latin typeface="+mn-lt"/>
                      </a:endParaRPr>
                    </a:p>
                  </a:txBody>
                  <a:tcPr marL="9525" marR="9525" marT="9525" marB="0" anchor="ctr"/>
                </a:tc>
                <a:extLst>
                  <a:ext uri="{0D108BD9-81ED-4DB2-BD59-A6C34878D82A}">
                    <a16:rowId xmlns="" xmlns:a16="http://schemas.microsoft.com/office/drawing/2014/main" val="10010"/>
                  </a:ext>
                </a:extLst>
              </a:tr>
            </a:tbl>
          </a:graphicData>
        </a:graphic>
      </p:graphicFrame>
      <p:pic>
        <p:nvPicPr>
          <p:cNvPr id="5" name="Picture 2" descr="Image result for running man icon"/>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855" y="2886459"/>
            <a:ext cx="3592256" cy="3592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68281" y="6440122"/>
            <a:ext cx="2622014" cy="369332"/>
          </a:xfrm>
          <a:prstGeom prst="rect">
            <a:avLst/>
          </a:prstGeom>
          <a:noFill/>
        </p:spPr>
        <p:txBody>
          <a:bodyPr wrap="square" rtlCol="0">
            <a:spAutoFit/>
          </a:bodyPr>
          <a:lstStyle/>
          <a:p>
            <a:r>
              <a:rPr lang="en-US" dirty="0"/>
              <a:t>Updated to </a:t>
            </a:r>
            <a:r>
              <a:rPr lang="en-US" dirty="0" smtClean="0"/>
              <a:t>May </a:t>
            </a:r>
            <a:r>
              <a:rPr lang="en-US" dirty="0" smtClean="0"/>
              <a:t>2020</a:t>
            </a:r>
            <a:endParaRPr lang="en-US" dirty="0"/>
          </a:p>
        </p:txBody>
      </p:sp>
    </p:spTree>
    <p:extLst>
      <p:ext uri="{BB962C8B-B14F-4D97-AF65-F5344CB8AC3E}">
        <p14:creationId xmlns:p14="http://schemas.microsoft.com/office/powerpoint/2010/main" val="23384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Exercise interventions </a:t>
            </a:r>
            <a:r>
              <a:rPr lang="en-US" dirty="0">
                <a:solidFill>
                  <a:srgbClr val="FFFF00"/>
                </a:solidFill>
              </a:rPr>
              <a:t>during and after</a:t>
            </a:r>
            <a:r>
              <a:rPr lang="en-US" dirty="0"/>
              <a:t> </a:t>
            </a:r>
            <a:r>
              <a:rPr lang="en-US" dirty="0">
                <a:solidFill>
                  <a:srgbClr val="FFFF00"/>
                </a:solidFill>
              </a:rPr>
              <a:t>treatment</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868738" y="990686"/>
            <a:ext cx="7315200" cy="4867102"/>
          </a:xfrm>
        </p:spPr>
      </p:pic>
    </p:spTree>
    <p:extLst>
      <p:ext uri="{BB962C8B-B14F-4D97-AF65-F5344CB8AC3E}">
        <p14:creationId xmlns:p14="http://schemas.microsoft.com/office/powerpoint/2010/main" val="49202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1917"/>
            <a:ext cx="12192000" cy="12102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0" y="141288"/>
            <a:ext cx="11926888" cy="1211262"/>
          </a:xfrm>
        </p:spPr>
        <p:txBody>
          <a:bodyPr>
            <a:normAutofit/>
          </a:bodyPr>
          <a:lstStyle/>
          <a:p>
            <a:r>
              <a:rPr lang="en-US" dirty="0">
                <a:solidFill>
                  <a:schemeClr val="bg1"/>
                </a:solidFill>
              </a:rPr>
              <a:t>Cancer-related health outcomes with sufficient evidence for FITT prescription</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24575" t="24696" r="56994" b="17723"/>
          <a:stretch/>
        </p:blipFill>
        <p:spPr>
          <a:xfrm rot="16200000">
            <a:off x="829100" y="868463"/>
            <a:ext cx="5831560" cy="6462677"/>
          </a:xfrm>
          <a:prstGeom prst="rect">
            <a:avLst/>
          </a:prstGeom>
        </p:spPr>
      </p:pic>
      <p:sp>
        <p:nvSpPr>
          <p:cNvPr id="9" name="TextBox 8"/>
          <p:cNvSpPr txBox="1"/>
          <p:nvPr/>
        </p:nvSpPr>
        <p:spPr>
          <a:xfrm>
            <a:off x="3069747" y="2003739"/>
            <a:ext cx="1517515" cy="954107"/>
          </a:xfrm>
          <a:prstGeom prst="rect">
            <a:avLst/>
          </a:prstGeom>
          <a:noFill/>
        </p:spPr>
        <p:txBody>
          <a:bodyPr wrap="square" rtlCol="0">
            <a:spAutoFit/>
          </a:bodyPr>
          <a:lstStyle/>
          <a:p>
            <a:pPr algn="ctr"/>
            <a:r>
              <a:rPr lang="en-US" sz="2800" dirty="0"/>
              <a:t>Physical Function</a:t>
            </a:r>
          </a:p>
        </p:txBody>
      </p:sp>
      <p:sp>
        <p:nvSpPr>
          <p:cNvPr id="10" name="TextBox 9"/>
          <p:cNvSpPr txBox="1"/>
          <p:nvPr/>
        </p:nvSpPr>
        <p:spPr>
          <a:xfrm>
            <a:off x="4606718" y="3283587"/>
            <a:ext cx="2226828" cy="523220"/>
          </a:xfrm>
          <a:prstGeom prst="rect">
            <a:avLst/>
          </a:prstGeom>
          <a:noFill/>
        </p:spPr>
        <p:txBody>
          <a:bodyPr wrap="none" rtlCol="0">
            <a:spAutoFit/>
          </a:bodyPr>
          <a:lstStyle/>
          <a:p>
            <a:r>
              <a:rPr lang="en-US" sz="2800" dirty="0"/>
              <a:t>Lymphedema</a:t>
            </a:r>
          </a:p>
        </p:txBody>
      </p:sp>
      <p:sp>
        <p:nvSpPr>
          <p:cNvPr id="11" name="TextBox 10"/>
          <p:cNvSpPr txBox="1"/>
          <p:nvPr/>
        </p:nvSpPr>
        <p:spPr>
          <a:xfrm>
            <a:off x="997084" y="2845738"/>
            <a:ext cx="1755843" cy="1661993"/>
          </a:xfrm>
          <a:prstGeom prst="rect">
            <a:avLst/>
          </a:prstGeom>
          <a:noFill/>
        </p:spPr>
        <p:txBody>
          <a:bodyPr wrap="square" rtlCol="0">
            <a:spAutoFit/>
          </a:bodyPr>
          <a:lstStyle/>
          <a:p>
            <a:pPr algn="ctr"/>
            <a:r>
              <a:rPr lang="en-US" sz="2800" dirty="0"/>
              <a:t>Health-related </a:t>
            </a:r>
            <a:r>
              <a:rPr lang="en-US" sz="2800" dirty="0" err="1"/>
              <a:t>QoL</a:t>
            </a:r>
            <a:endParaRPr lang="en-US" sz="2800" dirty="0"/>
          </a:p>
          <a:p>
            <a:endParaRPr lang="en-US" dirty="0"/>
          </a:p>
        </p:txBody>
      </p:sp>
      <p:sp>
        <p:nvSpPr>
          <p:cNvPr id="12" name="TextBox 11"/>
          <p:cNvSpPr txBox="1"/>
          <p:nvPr/>
        </p:nvSpPr>
        <p:spPr>
          <a:xfrm>
            <a:off x="3175921" y="4332794"/>
            <a:ext cx="1305165" cy="523220"/>
          </a:xfrm>
          <a:prstGeom prst="rect">
            <a:avLst/>
          </a:prstGeom>
          <a:noFill/>
        </p:spPr>
        <p:txBody>
          <a:bodyPr wrap="none" rtlCol="0">
            <a:spAutoFit/>
          </a:bodyPr>
          <a:lstStyle/>
          <a:p>
            <a:r>
              <a:rPr lang="en-US" sz="2800" dirty="0"/>
              <a:t>Fatigue</a:t>
            </a:r>
          </a:p>
        </p:txBody>
      </p:sp>
      <p:sp>
        <p:nvSpPr>
          <p:cNvPr id="13" name="TextBox 12"/>
          <p:cNvSpPr txBox="1"/>
          <p:nvPr/>
        </p:nvSpPr>
        <p:spPr>
          <a:xfrm>
            <a:off x="955525" y="5232921"/>
            <a:ext cx="1882247" cy="954107"/>
          </a:xfrm>
          <a:prstGeom prst="rect">
            <a:avLst/>
          </a:prstGeom>
          <a:noFill/>
        </p:spPr>
        <p:txBody>
          <a:bodyPr wrap="none" rtlCol="0">
            <a:spAutoFit/>
          </a:bodyPr>
          <a:lstStyle/>
          <a:p>
            <a:pPr algn="ctr"/>
            <a:r>
              <a:rPr lang="en-US" sz="2800" dirty="0"/>
              <a:t>Depressive </a:t>
            </a:r>
          </a:p>
          <a:p>
            <a:pPr algn="ctr"/>
            <a:r>
              <a:rPr lang="en-US" sz="2800" dirty="0"/>
              <a:t>Symptoms</a:t>
            </a:r>
          </a:p>
        </p:txBody>
      </p:sp>
      <p:sp>
        <p:nvSpPr>
          <p:cNvPr id="14" name="TextBox 13"/>
          <p:cNvSpPr txBox="1"/>
          <p:nvPr/>
        </p:nvSpPr>
        <p:spPr>
          <a:xfrm>
            <a:off x="5058733" y="5448364"/>
            <a:ext cx="1322798" cy="523220"/>
          </a:xfrm>
          <a:prstGeom prst="rect">
            <a:avLst/>
          </a:prstGeom>
          <a:noFill/>
        </p:spPr>
        <p:txBody>
          <a:bodyPr wrap="none" rtlCol="0">
            <a:spAutoFit/>
          </a:bodyPr>
          <a:lstStyle/>
          <a:p>
            <a:r>
              <a:rPr lang="en-US" sz="2800" dirty="0"/>
              <a:t>Anxiety</a:t>
            </a:r>
          </a:p>
        </p:txBody>
      </p:sp>
      <p:sp>
        <p:nvSpPr>
          <p:cNvPr id="20" name="TextBox 19"/>
          <p:cNvSpPr txBox="1"/>
          <p:nvPr/>
        </p:nvSpPr>
        <p:spPr>
          <a:xfrm>
            <a:off x="7940693" y="6579209"/>
            <a:ext cx="4323620" cy="307777"/>
          </a:xfrm>
          <a:prstGeom prst="rect">
            <a:avLst/>
          </a:prstGeom>
          <a:noFill/>
        </p:spPr>
        <p:txBody>
          <a:bodyPr wrap="square" rtlCol="0">
            <a:spAutoFit/>
          </a:bodyPr>
          <a:lstStyle/>
          <a:p>
            <a:r>
              <a:rPr lang="en-US" sz="1400" dirty="0"/>
              <a:t>Campbell KL et al. </a:t>
            </a:r>
            <a:r>
              <a:rPr lang="en-US" sz="1400" u="sng" dirty="0"/>
              <a:t>MSSE </a:t>
            </a:r>
            <a:r>
              <a:rPr lang="en-US" sz="1400" dirty="0"/>
              <a:t> 2019 </a:t>
            </a:r>
            <a:r>
              <a:rPr lang="en-US" sz="1400" dirty="0"/>
              <a:t>Nov;51(11):2375-2390</a:t>
            </a:r>
            <a:endParaRPr lang="en-US" sz="1400" dirty="0"/>
          </a:p>
        </p:txBody>
      </p:sp>
      <p:sp>
        <p:nvSpPr>
          <p:cNvPr id="21" name="TextBox 20"/>
          <p:cNvSpPr txBox="1"/>
          <p:nvPr/>
        </p:nvSpPr>
        <p:spPr>
          <a:xfrm>
            <a:off x="173438" y="1602523"/>
            <a:ext cx="2216241" cy="36933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dirty="0"/>
              <a:t>Strong Evidence for: </a:t>
            </a:r>
          </a:p>
        </p:txBody>
      </p:sp>
      <p:sp>
        <p:nvSpPr>
          <p:cNvPr id="22" name="TextBox 21"/>
          <p:cNvSpPr txBox="1"/>
          <p:nvPr/>
        </p:nvSpPr>
        <p:spPr>
          <a:xfrm>
            <a:off x="7202642" y="1598299"/>
            <a:ext cx="2485359" cy="36933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dirty="0"/>
              <a:t>Moderate evidence for: </a:t>
            </a:r>
          </a:p>
        </p:txBody>
      </p:sp>
      <p:sp>
        <p:nvSpPr>
          <p:cNvPr id="23" name="TextBox 22"/>
          <p:cNvSpPr txBox="1"/>
          <p:nvPr/>
        </p:nvSpPr>
        <p:spPr>
          <a:xfrm>
            <a:off x="7940692" y="3255645"/>
            <a:ext cx="1643417" cy="400110"/>
          </a:xfrm>
          <a:prstGeom prst="rect">
            <a:avLst/>
          </a:prstGeom>
          <a:noFill/>
        </p:spPr>
        <p:txBody>
          <a:bodyPr wrap="square" rtlCol="0">
            <a:spAutoFit/>
          </a:bodyPr>
          <a:lstStyle/>
          <a:p>
            <a:pPr algn="ctr"/>
            <a:r>
              <a:rPr lang="en-US" sz="2000" dirty="0"/>
              <a:t>Bone health</a:t>
            </a:r>
          </a:p>
        </p:txBody>
      </p:sp>
      <p:sp>
        <p:nvSpPr>
          <p:cNvPr id="24" name="TextBox 23"/>
          <p:cNvSpPr txBox="1"/>
          <p:nvPr/>
        </p:nvSpPr>
        <p:spPr>
          <a:xfrm>
            <a:off x="7287924" y="3801249"/>
            <a:ext cx="2591677" cy="36933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dirty="0"/>
              <a:t>Insufficient evidence for: </a:t>
            </a:r>
          </a:p>
        </p:txBody>
      </p:sp>
      <p:sp>
        <p:nvSpPr>
          <p:cNvPr id="25" name="TextBox 24"/>
          <p:cNvSpPr txBox="1"/>
          <p:nvPr/>
        </p:nvSpPr>
        <p:spPr>
          <a:xfrm>
            <a:off x="7143466" y="4281102"/>
            <a:ext cx="5048534" cy="2308324"/>
          </a:xfrm>
          <a:prstGeom prst="rect">
            <a:avLst/>
          </a:prstGeom>
          <a:noFill/>
        </p:spPr>
        <p:txBody>
          <a:bodyPr wrap="square" rtlCol="0">
            <a:spAutoFit/>
          </a:bodyPr>
          <a:lstStyle/>
          <a:p>
            <a:pPr marL="342900" indent="-342900">
              <a:buFont typeface="Arial" panose="020B0604020202020204" pitchFamily="34" charset="0"/>
              <a:buChar char="•"/>
            </a:pPr>
            <a:r>
              <a:rPr lang="en-US" dirty="0"/>
              <a:t>Cardiotoxicity </a:t>
            </a:r>
          </a:p>
          <a:p>
            <a:pPr marL="342900" indent="-342900">
              <a:buFont typeface="Arial" panose="020B0604020202020204" pitchFamily="34" charset="0"/>
              <a:buChar char="•"/>
            </a:pPr>
            <a:r>
              <a:rPr lang="en-US" dirty="0"/>
              <a:t>Chemotherapy induced peripheral neuropathy </a:t>
            </a:r>
          </a:p>
          <a:p>
            <a:pPr marL="342900" indent="-342900">
              <a:buFont typeface="Arial" panose="020B0604020202020204" pitchFamily="34" charset="0"/>
              <a:buChar char="•"/>
            </a:pPr>
            <a:r>
              <a:rPr lang="en-US" dirty="0"/>
              <a:t>Cognitive function </a:t>
            </a:r>
          </a:p>
          <a:p>
            <a:pPr marL="342900" indent="-342900">
              <a:buFont typeface="Arial" panose="020B0604020202020204" pitchFamily="34" charset="0"/>
              <a:buChar char="•"/>
            </a:pPr>
            <a:r>
              <a:rPr lang="en-US" dirty="0"/>
              <a:t>Falls </a:t>
            </a:r>
          </a:p>
          <a:p>
            <a:pPr marL="342900" indent="-342900">
              <a:buFont typeface="Arial" panose="020B0604020202020204" pitchFamily="34" charset="0"/>
              <a:buChar char="•"/>
            </a:pPr>
            <a:r>
              <a:rPr lang="en-US" dirty="0"/>
              <a:t>Nausea </a:t>
            </a:r>
          </a:p>
          <a:p>
            <a:pPr marL="342900" indent="-342900">
              <a:buFont typeface="Arial" panose="020B0604020202020204" pitchFamily="34" charset="0"/>
              <a:buChar char="•"/>
            </a:pPr>
            <a:r>
              <a:rPr lang="en-US" dirty="0"/>
              <a:t>Pain </a:t>
            </a:r>
          </a:p>
          <a:p>
            <a:pPr marL="342900" indent="-342900">
              <a:buFont typeface="Arial" panose="020B0604020202020204" pitchFamily="34" charset="0"/>
              <a:buChar char="•"/>
            </a:pPr>
            <a:r>
              <a:rPr lang="en-US" dirty="0"/>
              <a:t>Sexual function </a:t>
            </a:r>
          </a:p>
          <a:p>
            <a:pPr marL="342900" indent="-342900">
              <a:buFont typeface="Arial" panose="020B0604020202020204" pitchFamily="34" charset="0"/>
              <a:buChar char="•"/>
            </a:pPr>
            <a:r>
              <a:rPr lang="en-US" dirty="0"/>
              <a:t>Treatment tolerance</a:t>
            </a:r>
          </a:p>
        </p:txBody>
      </p:sp>
      <p:sp>
        <p:nvSpPr>
          <p:cNvPr id="26" name="Oval 25"/>
          <p:cNvSpPr/>
          <p:nvPr/>
        </p:nvSpPr>
        <p:spPr>
          <a:xfrm>
            <a:off x="8267324" y="2308524"/>
            <a:ext cx="873776" cy="84896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879601" y="2285514"/>
            <a:ext cx="873776" cy="84896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921829" y="3250547"/>
            <a:ext cx="789317" cy="400110"/>
          </a:xfrm>
          <a:prstGeom prst="rect">
            <a:avLst/>
          </a:prstGeom>
          <a:noFill/>
        </p:spPr>
        <p:txBody>
          <a:bodyPr wrap="square" rtlCol="0">
            <a:spAutoFit/>
          </a:bodyPr>
          <a:lstStyle/>
          <a:p>
            <a:r>
              <a:rPr lang="en-US" sz="2000" dirty="0"/>
              <a:t>Sleep</a:t>
            </a:r>
          </a:p>
        </p:txBody>
      </p:sp>
      <p:pic>
        <p:nvPicPr>
          <p:cNvPr id="29" name="Picture 28"/>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575" b="100000" l="0" r="100000">
                        <a14:foregroundMark x1="47000" y1="23132" x2="47000" y2="23132"/>
                        <a14:foregroundMark x1="54200" y1="12644" x2="54200" y2="12644"/>
                        <a14:foregroundMark x1="62800" y1="12069" x2="62800" y2="12069"/>
                        <a14:foregroundMark x1="70000" y1="24425" x2="70000" y2="24425"/>
                        <a14:foregroundMark x1="68900" y1="71264" x2="68900" y2="71264"/>
                      </a14:backgroundRemoval>
                    </a14:imgEffect>
                  </a14:imgLayer>
                </a14:imgProps>
              </a:ext>
              <a:ext uri="{28A0092B-C50C-407E-A947-70E740481C1C}">
                <a14:useLocalDpi xmlns:a14="http://schemas.microsoft.com/office/drawing/2010/main"/>
              </a:ext>
            </a:extLst>
          </a:blip>
          <a:srcRect/>
          <a:stretch/>
        </p:blipFill>
        <p:spPr>
          <a:xfrm>
            <a:off x="8339049" y="2487945"/>
            <a:ext cx="748815" cy="520969"/>
          </a:xfrm>
          <a:prstGeom prst="rect">
            <a:avLst/>
          </a:prstGeom>
        </p:spPr>
      </p:pic>
      <p:pic>
        <p:nvPicPr>
          <p:cNvPr id="30" name="Picture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96508" y="2352492"/>
            <a:ext cx="639957" cy="639957"/>
          </a:xfrm>
          <a:prstGeom prst="rect">
            <a:avLst/>
          </a:prstGeom>
        </p:spPr>
      </p:pic>
    </p:spTree>
    <p:extLst>
      <p:ext uri="{BB962C8B-B14F-4D97-AF65-F5344CB8AC3E}">
        <p14:creationId xmlns:p14="http://schemas.microsoft.com/office/powerpoint/2010/main" val="29643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21" grpId="0" animBg="1"/>
      <p:bldP spid="22" grpId="0" animBg="1"/>
      <p:bldP spid="23" grpId="0"/>
      <p:bldP spid="24" grpId="0" animBg="1"/>
      <p:bldP spid="25" grpId="0"/>
      <p:bldP spid="26" grpId="0" animBg="1"/>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65370"/>
            <a:ext cx="3939895" cy="6546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 y="1128408"/>
            <a:ext cx="3352798" cy="4601183"/>
          </a:xfrm>
        </p:spPr>
        <p:txBody>
          <a:bodyPr>
            <a:normAutofit/>
          </a:bodyPr>
          <a:lstStyle/>
          <a:p>
            <a:pPr algn="ctr"/>
            <a:r>
              <a:rPr lang="en-US" sz="4800" dirty="0">
                <a:solidFill>
                  <a:schemeClr val="bg1"/>
                </a:solidFill>
              </a:rPr>
              <a:t>Physical </a:t>
            </a:r>
            <a:r>
              <a:rPr lang="en-US" sz="4800" dirty="0" smtClean="0">
                <a:solidFill>
                  <a:schemeClr val="bg1"/>
                </a:solidFill>
              </a:rPr>
              <a:t>activity and </a:t>
            </a:r>
            <a:r>
              <a:rPr lang="en-US" sz="4800" dirty="0" smtClean="0">
                <a:solidFill>
                  <a:srgbClr val="FFFF00"/>
                </a:solidFill>
              </a:rPr>
              <a:t>cancer survival </a:t>
            </a:r>
            <a:endParaRPr lang="en-US" sz="4800" dirty="0">
              <a:solidFill>
                <a:srgbClr val="FFFF00"/>
              </a:solidFill>
            </a:endParaRPr>
          </a:p>
        </p:txBody>
      </p:sp>
      <p:pic>
        <p:nvPicPr>
          <p:cNvPr id="5" name="Picture 4" descr="A person standing in front of a mountain&#10;&#10;Description automatically generated">
            <a:extLst>
              <a:ext uri="{FF2B5EF4-FFF2-40B4-BE49-F238E27FC236}">
                <a16:creationId xmlns="" xmlns:a16="http://schemas.microsoft.com/office/drawing/2014/main" id="{CF898836-6880-AD4E-8502-07FAF8E061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2797" y="1045278"/>
            <a:ext cx="8168370" cy="4732064"/>
          </a:xfrm>
          <a:prstGeom prst="rect">
            <a:avLst/>
          </a:prstGeom>
        </p:spPr>
      </p:pic>
      <p:sp>
        <p:nvSpPr>
          <p:cNvPr id="4" name="TextBox 3"/>
          <p:cNvSpPr txBox="1"/>
          <p:nvPr/>
        </p:nvSpPr>
        <p:spPr>
          <a:xfrm>
            <a:off x="3352797" y="5897477"/>
            <a:ext cx="8168370" cy="369332"/>
          </a:xfrm>
          <a:prstGeom prst="rect">
            <a:avLst/>
          </a:prstGeom>
          <a:noFill/>
        </p:spPr>
        <p:txBody>
          <a:bodyPr wrap="square" rtlCol="0">
            <a:spAutoFit/>
          </a:bodyPr>
          <a:lstStyle/>
          <a:p>
            <a:pPr algn="ctr"/>
            <a:r>
              <a:rPr lang="en-US" dirty="0"/>
              <a:t>Chelsea Stone, MSc, </a:t>
            </a:r>
            <a:r>
              <a:rPr lang="en-US" dirty="0" err="1" smtClean="0"/>
              <a:t>Kananaskis</a:t>
            </a:r>
            <a:r>
              <a:rPr lang="en-US" dirty="0" smtClean="0"/>
              <a:t> Park, Alberta</a:t>
            </a:r>
            <a:r>
              <a:rPr lang="en-US" dirty="0"/>
              <a:t>, Canada</a:t>
            </a:r>
          </a:p>
        </p:txBody>
      </p:sp>
    </p:spTree>
    <p:extLst>
      <p:ext uri="{BB962C8B-B14F-4D97-AF65-F5344CB8AC3E}">
        <p14:creationId xmlns:p14="http://schemas.microsoft.com/office/powerpoint/2010/main" val="685807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Custom 2">
      <a:dk1>
        <a:sysClr val="windowText" lastClr="000000"/>
      </a:dk1>
      <a:lt1>
        <a:sysClr val="window" lastClr="FFFFFF"/>
      </a:lt1>
      <a:dk2>
        <a:srgbClr val="455F51"/>
      </a:dk2>
      <a:lt2>
        <a:srgbClr val="E2DFCC"/>
      </a:lt2>
      <a:accent1>
        <a:srgbClr val="8EBD31"/>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3982</TotalTime>
  <Words>3503</Words>
  <Application>Microsoft Office PowerPoint</Application>
  <PresentationFormat>Widescreen</PresentationFormat>
  <Paragraphs>816</Paragraphs>
  <Slides>43</Slides>
  <Notes>33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7" baseType="lpstr">
      <vt:lpstr>ＭＳ Ｐゴシック</vt:lpstr>
      <vt:lpstr>Arial</vt:lpstr>
      <vt:lpstr>Calibri</vt:lpstr>
      <vt:lpstr>ÇlÇr ñæí©</vt:lpstr>
      <vt:lpstr>Corbel</vt:lpstr>
      <vt:lpstr>Helvetica Neue Light</vt:lpstr>
      <vt:lpstr>Monotype Sorts</vt:lpstr>
      <vt:lpstr>Symbol</vt:lpstr>
      <vt:lpstr>Times New Roman</vt:lpstr>
      <vt:lpstr>Wingdings</vt:lpstr>
      <vt:lpstr>Wingdings 2</vt:lpstr>
      <vt:lpstr>ヒラギノ角ゴ Pro W3</vt:lpstr>
      <vt:lpstr>Frame</vt:lpstr>
      <vt:lpstr>Acrobat Document</vt:lpstr>
      <vt:lpstr>Physical activity across the cancer continuum: epidemiology and biologic mechanisms</vt:lpstr>
      <vt:lpstr>Physical Activity in Cancer Control Framework</vt:lpstr>
      <vt:lpstr>PowerPoint Presentation</vt:lpstr>
      <vt:lpstr>PowerPoint Presentation</vt:lpstr>
      <vt:lpstr>PowerPoint Presentation</vt:lpstr>
      <vt:lpstr>Physical activity and cancer incidence </vt:lpstr>
      <vt:lpstr>Exercise interventions during and after treatment</vt:lpstr>
      <vt:lpstr>Cancer-related health outcomes with sufficient evidence for FITT prescription</vt:lpstr>
      <vt:lpstr>Physical activity and cancer survival </vt:lpstr>
      <vt:lpstr>PowerPoint Presentation</vt:lpstr>
      <vt:lpstr>PowerPoint Presentation</vt:lpstr>
      <vt:lpstr>PowerPoint Presentation</vt:lpstr>
      <vt:lpstr>Summary of findings   A systematic  review and  meta-analysis </vt:lpstr>
      <vt:lpstr>Breast cancer: dose-response</vt:lpstr>
      <vt:lpstr>Colorectal cancer: dose-response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to date</vt:lpstr>
      <vt:lpstr>Selected baseline characteristics</vt:lpstr>
      <vt:lpstr>PowerPoint Presentation</vt:lpstr>
      <vt:lpstr>Hypothesized biologic mechanisms for physical activity, fitness and breast cancer outcomes</vt:lpstr>
      <vt:lpstr>Team grant funded by CIHR, CCS, CBCF Quan ML, Narod S (co-PIs)</vt:lpstr>
      <vt:lpstr>On-going RCTs of exercise and cancer survival</vt:lpstr>
      <vt:lpstr>Colon Health and Life-Long Exercise Change (CHALLENGE) Trial</vt:lpstr>
      <vt:lpstr>Global Action Plan 4 - INTense Exercise foR surVivAL among men with Metastatic Castrate-Resistant Prostate Cancer (INTERVAL)</vt:lpstr>
      <vt:lpstr>Physical activity and cancer survival: summary</vt:lpstr>
      <vt:lpstr>PowerPoint Presentation</vt:lpstr>
      <vt:lpstr>PowerPoint Presentation</vt:lpstr>
      <vt:lpstr>PowerPoint Presentation</vt:lpstr>
      <vt:lpstr>PowerPoint Presentation</vt:lpstr>
      <vt:lpstr>Hypothesized biologic mechanisms for physical activity and cancer outcomes</vt:lpstr>
      <vt:lpstr>Model of impact of physical activity mechanisms in colorectal carcinogenesis</vt:lpstr>
      <vt:lpstr>PowerPoint Presentation</vt:lpstr>
      <vt:lpstr>PowerPoint Presentation</vt:lpstr>
      <vt:lpstr>                            Future directions</vt:lpstr>
      <vt:lpstr>Main topics for future research</vt:lpstr>
      <vt:lpstr>Take home messages</vt:lpstr>
      <vt:lpstr>Thank you for your attention  Questions?</vt:lpstr>
    </vt:vector>
  </TitlesOfParts>
  <Company>Alberta Health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activity and cancer</dc:title>
  <dc:creator>Chelsea Stone</dc:creator>
  <cp:lastModifiedBy>Christine Friedenreich</cp:lastModifiedBy>
  <cp:revision>333</cp:revision>
  <dcterms:created xsi:type="dcterms:W3CDTF">2019-03-07T20:33:14Z</dcterms:created>
  <dcterms:modified xsi:type="dcterms:W3CDTF">2020-09-09T17:04:54Z</dcterms:modified>
</cp:coreProperties>
</file>